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276" r:id="rId2"/>
    <p:sldId id="292" r:id="rId3"/>
    <p:sldId id="270" r:id="rId4"/>
    <p:sldId id="269" r:id="rId5"/>
    <p:sldId id="301" r:id="rId6"/>
    <p:sldId id="296" r:id="rId7"/>
    <p:sldId id="305" r:id="rId8"/>
    <p:sldId id="284" r:id="rId9"/>
    <p:sldId id="294" r:id="rId10"/>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ark.Goodman" initials="C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FFD3"/>
    <a:srgbClr val="1B357D"/>
    <a:srgbClr val="1F347D"/>
    <a:srgbClr val="C4BB86"/>
    <a:srgbClr val="C4BF94"/>
    <a:srgbClr val="C1BB83"/>
    <a:srgbClr val="C4BC6D"/>
    <a:srgbClr val="C4C079"/>
    <a:srgbClr val="C4BB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03" autoAdjust="0"/>
    <p:restoredTop sz="80238" autoAdjust="0"/>
  </p:normalViewPr>
  <p:slideViewPr>
    <p:cSldViewPr snapToObjects="1" showGuides="1">
      <p:cViewPr>
        <p:scale>
          <a:sx n="67" d="100"/>
          <a:sy n="67" d="100"/>
        </p:scale>
        <p:origin x="-3030" y="-636"/>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notesViewPr>
    <p:cSldViewPr snapToObjects="1">
      <p:cViewPr varScale="1">
        <p:scale>
          <a:sx n="55" d="100"/>
          <a:sy n="55" d="100"/>
        </p:scale>
        <p:origin x="-2844" y="-90"/>
      </p:cViewPr>
      <p:guideLst>
        <p:guide orient="horz" pos="2909"/>
        <p:guide pos="218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595" cy="461490"/>
          </a:xfrm>
          <a:prstGeom prst="rect">
            <a:avLst/>
          </a:prstGeom>
        </p:spPr>
        <p:txBody>
          <a:bodyPr vert="horz" lIns="90353" tIns="45177" rIns="90353" bIns="45177" rtlCol="0"/>
          <a:lstStyle>
            <a:lvl1pPr algn="l">
              <a:defRPr sz="1200"/>
            </a:lvl1pPr>
          </a:lstStyle>
          <a:p>
            <a:endParaRPr lang="en-CA" dirty="0"/>
          </a:p>
        </p:txBody>
      </p:sp>
      <p:sp>
        <p:nvSpPr>
          <p:cNvPr id="3" name="Date Placeholder 2"/>
          <p:cNvSpPr>
            <a:spLocks noGrp="1"/>
          </p:cNvSpPr>
          <p:nvPr>
            <p:ph type="dt" sz="quarter" idx="1"/>
          </p:nvPr>
        </p:nvSpPr>
        <p:spPr>
          <a:xfrm>
            <a:off x="3936910" y="0"/>
            <a:ext cx="3011595" cy="461490"/>
          </a:xfrm>
          <a:prstGeom prst="rect">
            <a:avLst/>
          </a:prstGeom>
        </p:spPr>
        <p:txBody>
          <a:bodyPr vert="horz" lIns="90353" tIns="45177" rIns="90353" bIns="45177" rtlCol="0"/>
          <a:lstStyle>
            <a:lvl1pPr algn="r">
              <a:defRPr sz="1200"/>
            </a:lvl1pPr>
          </a:lstStyle>
          <a:p>
            <a:fld id="{47A6832A-31BF-4D07-8B3F-CBB8CE0BBE90}" type="datetimeFigureOut">
              <a:rPr lang="en-CA" smtClean="0"/>
              <a:pPr/>
              <a:t>16/02/2017</a:t>
            </a:fld>
            <a:endParaRPr lang="en-CA" dirty="0"/>
          </a:p>
        </p:txBody>
      </p:sp>
      <p:sp>
        <p:nvSpPr>
          <p:cNvPr id="4" name="Footer Placeholder 3"/>
          <p:cNvSpPr>
            <a:spLocks noGrp="1"/>
          </p:cNvSpPr>
          <p:nvPr>
            <p:ph type="ftr" sz="quarter" idx="2"/>
          </p:nvPr>
        </p:nvSpPr>
        <p:spPr>
          <a:xfrm>
            <a:off x="1" y="8773011"/>
            <a:ext cx="3011595" cy="461490"/>
          </a:xfrm>
          <a:prstGeom prst="rect">
            <a:avLst/>
          </a:prstGeom>
        </p:spPr>
        <p:txBody>
          <a:bodyPr vert="horz" lIns="90353" tIns="45177" rIns="90353" bIns="45177"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36910" y="8773011"/>
            <a:ext cx="3011595" cy="461490"/>
          </a:xfrm>
          <a:prstGeom prst="rect">
            <a:avLst/>
          </a:prstGeom>
        </p:spPr>
        <p:txBody>
          <a:bodyPr vert="horz" lIns="90353" tIns="45177" rIns="90353" bIns="45177" rtlCol="0" anchor="b"/>
          <a:lstStyle>
            <a:lvl1pPr algn="r">
              <a:defRPr sz="1200"/>
            </a:lvl1pPr>
          </a:lstStyle>
          <a:p>
            <a:fld id="{1DA115BF-A492-4590-AF8A-AA9CFB4A6B16}" type="slidenum">
              <a:rPr lang="en-CA" smtClean="0"/>
              <a:pPr/>
              <a:t>‹#›</a:t>
            </a:fld>
            <a:endParaRPr lang="en-CA" dirty="0"/>
          </a:p>
        </p:txBody>
      </p:sp>
    </p:spTree>
    <p:extLst>
      <p:ext uri="{BB962C8B-B14F-4D97-AF65-F5344CB8AC3E}">
        <p14:creationId xmlns:p14="http://schemas.microsoft.com/office/powerpoint/2010/main" val="37983690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11699" cy="461804"/>
          </a:xfrm>
          <a:prstGeom prst="rect">
            <a:avLst/>
          </a:prstGeom>
        </p:spPr>
        <p:txBody>
          <a:bodyPr vert="horz" lIns="92216" tIns="46107" rIns="92216" bIns="46107" rtlCol="0"/>
          <a:lstStyle>
            <a:lvl1pPr algn="l">
              <a:defRPr sz="1200"/>
            </a:lvl1pPr>
          </a:lstStyle>
          <a:p>
            <a:endParaRPr lang="en-CA" dirty="0"/>
          </a:p>
        </p:txBody>
      </p:sp>
      <p:sp>
        <p:nvSpPr>
          <p:cNvPr id="3" name="Date Placeholder 2"/>
          <p:cNvSpPr>
            <a:spLocks noGrp="1"/>
          </p:cNvSpPr>
          <p:nvPr>
            <p:ph type="dt" idx="1"/>
          </p:nvPr>
        </p:nvSpPr>
        <p:spPr>
          <a:xfrm>
            <a:off x="3936768" y="2"/>
            <a:ext cx="3011699" cy="461804"/>
          </a:xfrm>
          <a:prstGeom prst="rect">
            <a:avLst/>
          </a:prstGeom>
        </p:spPr>
        <p:txBody>
          <a:bodyPr vert="horz" lIns="92216" tIns="46107" rIns="92216" bIns="46107" rtlCol="0"/>
          <a:lstStyle>
            <a:lvl1pPr algn="r">
              <a:defRPr sz="1200"/>
            </a:lvl1pPr>
          </a:lstStyle>
          <a:p>
            <a:fld id="{D4B86E76-511E-4056-9863-D1266420CB8F}" type="datetimeFigureOut">
              <a:rPr lang="en-CA" smtClean="0"/>
              <a:pPr/>
              <a:t>16/02/2017</a:t>
            </a:fld>
            <a:endParaRPr lang="en-CA" dirty="0"/>
          </a:p>
        </p:txBody>
      </p:sp>
      <p:sp>
        <p:nvSpPr>
          <p:cNvPr id="4" name="Slide Image Placeholder 3"/>
          <p:cNvSpPr>
            <a:spLocks noGrp="1" noRot="1" noChangeAspect="1"/>
          </p:cNvSpPr>
          <p:nvPr>
            <p:ph type="sldImg" idx="2"/>
          </p:nvPr>
        </p:nvSpPr>
        <p:spPr>
          <a:xfrm>
            <a:off x="1166813" y="693738"/>
            <a:ext cx="4616450" cy="3462337"/>
          </a:xfrm>
          <a:prstGeom prst="rect">
            <a:avLst/>
          </a:prstGeom>
          <a:noFill/>
          <a:ln w="12700">
            <a:solidFill>
              <a:prstClr val="black"/>
            </a:solidFill>
          </a:ln>
        </p:spPr>
        <p:txBody>
          <a:bodyPr vert="horz" lIns="92216" tIns="46107" rIns="92216" bIns="46107" rtlCol="0" anchor="ctr"/>
          <a:lstStyle/>
          <a:p>
            <a:endParaRPr lang="en-CA"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216" tIns="46107" rIns="92216" bIns="4610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772669"/>
            <a:ext cx="3011699" cy="461804"/>
          </a:xfrm>
          <a:prstGeom prst="rect">
            <a:avLst/>
          </a:prstGeom>
        </p:spPr>
        <p:txBody>
          <a:bodyPr vert="horz" lIns="92216" tIns="46107" rIns="92216" bIns="46107"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2216" tIns="46107" rIns="92216" bIns="46107" rtlCol="0" anchor="b"/>
          <a:lstStyle>
            <a:lvl1pPr algn="r">
              <a:defRPr sz="1200"/>
            </a:lvl1pPr>
          </a:lstStyle>
          <a:p>
            <a:fld id="{FB2636E0-88CA-472E-B24D-B9AF9DA51F78}" type="slidenum">
              <a:rPr lang="en-CA" smtClean="0"/>
              <a:pPr/>
              <a:t>‹#›</a:t>
            </a:fld>
            <a:endParaRPr lang="en-CA" dirty="0"/>
          </a:p>
        </p:txBody>
      </p:sp>
    </p:spTree>
    <p:extLst>
      <p:ext uri="{BB962C8B-B14F-4D97-AF65-F5344CB8AC3E}">
        <p14:creationId xmlns:p14="http://schemas.microsoft.com/office/powerpoint/2010/main" val="211675828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FB2636E0-88CA-472E-B24D-B9AF9DA51F78}" type="slidenum">
              <a:rPr lang="en-CA" smtClean="0"/>
              <a:pPr/>
              <a:t>1</a:t>
            </a:fld>
            <a:endParaRPr lang="en-CA" dirty="0"/>
          </a:p>
        </p:txBody>
      </p:sp>
    </p:spTree>
    <p:extLst>
      <p:ext uri="{BB962C8B-B14F-4D97-AF65-F5344CB8AC3E}">
        <p14:creationId xmlns:p14="http://schemas.microsoft.com/office/powerpoint/2010/main" val="2590370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2636E0-88CA-472E-B24D-B9AF9DA51F78}" type="slidenum">
              <a:rPr lang="en-CA" smtClean="0"/>
              <a:pPr/>
              <a:t>2</a:t>
            </a:fld>
            <a:endParaRPr lang="en-CA" dirty="0"/>
          </a:p>
        </p:txBody>
      </p:sp>
    </p:spTree>
    <p:extLst>
      <p:ext uri="{BB962C8B-B14F-4D97-AF65-F5344CB8AC3E}">
        <p14:creationId xmlns:p14="http://schemas.microsoft.com/office/powerpoint/2010/main" val="2816033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2903" indent="-172903">
              <a:defRPr/>
            </a:pPr>
            <a:endParaRPr lang="en-US" baseline="0" dirty="0" smtClean="0"/>
          </a:p>
        </p:txBody>
      </p:sp>
      <p:sp>
        <p:nvSpPr>
          <p:cNvPr id="4" name="Slide Number Placeholder 3"/>
          <p:cNvSpPr>
            <a:spLocks noGrp="1"/>
          </p:cNvSpPr>
          <p:nvPr>
            <p:ph type="sldNum" sz="quarter" idx="10"/>
          </p:nvPr>
        </p:nvSpPr>
        <p:spPr/>
        <p:txBody>
          <a:bodyPr/>
          <a:lstStyle/>
          <a:p>
            <a:fld id="{688E5FA0-EF75-4DFB-9D32-E060278E67A5}" type="slidenum">
              <a:rPr lang="en-CA" smtClean="0"/>
              <a:pPr/>
              <a:t>3</a:t>
            </a:fld>
            <a:endParaRPr lang="en-CA" dirty="0"/>
          </a:p>
        </p:txBody>
      </p:sp>
    </p:spTree>
    <p:extLst>
      <p:ext uri="{BB962C8B-B14F-4D97-AF65-F5344CB8AC3E}">
        <p14:creationId xmlns:p14="http://schemas.microsoft.com/office/powerpoint/2010/main" val="1202929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2903" indent="-172903">
              <a:defRPr/>
            </a:pPr>
            <a:endParaRPr lang="en-CA" baseline="0" dirty="0" smtClean="0"/>
          </a:p>
        </p:txBody>
      </p:sp>
      <p:sp>
        <p:nvSpPr>
          <p:cNvPr id="4" name="Slide Number Placeholder 3"/>
          <p:cNvSpPr>
            <a:spLocks noGrp="1"/>
          </p:cNvSpPr>
          <p:nvPr>
            <p:ph type="sldNum" sz="quarter" idx="10"/>
          </p:nvPr>
        </p:nvSpPr>
        <p:spPr/>
        <p:txBody>
          <a:bodyPr/>
          <a:lstStyle/>
          <a:p>
            <a:fld id="{688E5FA0-EF75-4DFB-9D32-E060278E67A5}" type="slidenum">
              <a:rPr lang="en-CA" smtClean="0"/>
              <a:pPr/>
              <a:t>4</a:t>
            </a:fld>
            <a:endParaRPr lang="en-CA" dirty="0"/>
          </a:p>
        </p:txBody>
      </p:sp>
    </p:spTree>
    <p:extLst>
      <p:ext uri="{BB962C8B-B14F-4D97-AF65-F5344CB8AC3E}">
        <p14:creationId xmlns:p14="http://schemas.microsoft.com/office/powerpoint/2010/main" val="2911158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15439">
              <a:defRPr/>
            </a:pPr>
            <a:r>
              <a:rPr lang="en-CA" sz="1400" dirty="0">
                <a:ea typeface="ＭＳ Ｐゴシック" pitchFamily="34" charset="-128"/>
              </a:rPr>
              <a:t>The objective of the YMAs are to provide youth with opportunities to gain international work and travel experiences. As such, the application fees have been set at a rate that is typically less expensive than other work permits available in Canada and in our 32 partner countries.  Moreover, processing times are more timely. </a:t>
            </a:r>
            <a:endParaRPr lang="en-US" sz="1400" dirty="0">
              <a:ea typeface="ＭＳ Ｐゴシック" pitchFamily="34" charset="-128"/>
            </a:endParaRPr>
          </a:p>
          <a:p>
            <a:endParaRPr lang="en-CA" sz="1400" dirty="0"/>
          </a:p>
          <a:p>
            <a:pPr marL="0" lvl="1" defTabSz="915439">
              <a:defRPr/>
            </a:pPr>
            <a:r>
              <a:rPr lang="en-CA" sz="1400" dirty="0"/>
              <a:t>While the IEC does not directly provide assistance in helping youth to seek or secure work placements in Canada or abroad, the IEC does have partnerships with Recognized Organizations.</a:t>
            </a:r>
          </a:p>
          <a:p>
            <a:pPr marL="0" lvl="1" defTabSz="915439">
              <a:defRPr/>
            </a:pPr>
            <a:endParaRPr lang="en-CA" sz="1400" dirty="0"/>
          </a:p>
          <a:p>
            <a:pPr marL="0" lvl="1" defTabSz="915439">
              <a:defRPr/>
            </a:pPr>
            <a:r>
              <a:rPr lang="en-CA" sz="1400" dirty="0"/>
              <a:t>SPEAK TO SECOND BULLET.</a:t>
            </a:r>
          </a:p>
          <a:p>
            <a:endParaRPr lang="en-CA" sz="1400" dirty="0"/>
          </a:p>
          <a:p>
            <a:pPr marL="172903" indent="-172903">
              <a:defRPr/>
            </a:pPr>
            <a:r>
              <a:rPr lang="en-CA" sz="1400" b="1" dirty="0"/>
              <a:t>*New fees* (can mention if this comes up) – FOR INCOMING</a:t>
            </a:r>
          </a:p>
          <a:p>
            <a:pPr marL="172903" indent="-172903">
              <a:buFont typeface="Calibri" pitchFamily="34" charset="0"/>
              <a:buChar char="—"/>
              <a:defRPr/>
            </a:pPr>
            <a:r>
              <a:rPr lang="en-CA" sz="1400" dirty="0"/>
              <a:t>Application fee is $126 (Participation Fee)</a:t>
            </a:r>
          </a:p>
          <a:p>
            <a:pPr marL="172903" indent="-172903">
              <a:buFont typeface="Calibri" pitchFamily="34" charset="0"/>
              <a:buChar char="—"/>
              <a:defRPr/>
            </a:pPr>
            <a:r>
              <a:rPr lang="en-CA" sz="1400" dirty="0"/>
              <a:t>Open Work Permit Fee $100 (Working Holiday), in addition to IEC Participation Fee.</a:t>
            </a:r>
          </a:p>
          <a:p>
            <a:pPr marL="172903" indent="-172903">
              <a:buFont typeface="Calibri" pitchFamily="34" charset="0"/>
              <a:buChar char="—"/>
              <a:defRPr/>
            </a:pPr>
            <a:r>
              <a:rPr lang="en-CA" sz="1400" dirty="0"/>
              <a:t>Employer Compliance Fee $230 (International Co-op/Internship &amp; Young Professionals), in addition to IEC Participation Fee.</a:t>
            </a:r>
          </a:p>
          <a:p>
            <a:pPr marL="172903" indent="-172903">
              <a:defRPr/>
            </a:pPr>
            <a:endParaRPr lang="en-CA" sz="1400" dirty="0"/>
          </a:p>
          <a:p>
            <a:endParaRPr lang="en-US" sz="1400" dirty="0"/>
          </a:p>
        </p:txBody>
      </p:sp>
      <p:sp>
        <p:nvSpPr>
          <p:cNvPr id="4" name="Slide Number Placeholder 3"/>
          <p:cNvSpPr>
            <a:spLocks noGrp="1"/>
          </p:cNvSpPr>
          <p:nvPr>
            <p:ph type="sldNum" sz="quarter" idx="10"/>
          </p:nvPr>
        </p:nvSpPr>
        <p:spPr/>
        <p:txBody>
          <a:bodyPr/>
          <a:lstStyle/>
          <a:p>
            <a:fld id="{FB2636E0-88CA-472E-B24D-B9AF9DA51F78}" type="slidenum">
              <a:rPr lang="en-CA" smtClean="0"/>
              <a:pPr/>
              <a:t>5</a:t>
            </a:fld>
            <a:endParaRPr lang="en-CA" dirty="0"/>
          </a:p>
        </p:txBody>
      </p:sp>
    </p:spTree>
    <p:extLst>
      <p:ext uri="{BB962C8B-B14F-4D97-AF65-F5344CB8AC3E}">
        <p14:creationId xmlns:p14="http://schemas.microsoft.com/office/powerpoint/2010/main" val="1901922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None/>
            </a:pPr>
            <a:endParaRPr lang="en-CA" sz="1300" dirty="0"/>
          </a:p>
          <a:p>
            <a:pPr defTabSz="915439">
              <a:buFont typeface="Arial" pitchFamily="34" charset="0"/>
              <a:buChar char="•"/>
              <a:defRPr/>
            </a:pPr>
            <a:r>
              <a:rPr lang="en-CA" sz="1300" dirty="0"/>
              <a:t>In a world of increasing globalization, emerging economies, including recently announced free trade agreements, Canada can only benefit from a labour force with international perspectives.</a:t>
            </a:r>
          </a:p>
          <a:p>
            <a:pPr>
              <a:buFont typeface="Arial" pitchFamily="34" charset="0"/>
              <a:buChar char="•"/>
            </a:pPr>
            <a:endParaRPr lang="en-CA" sz="1300" dirty="0"/>
          </a:p>
          <a:p>
            <a:pPr defTabSz="915439">
              <a:buFont typeface="Arial" pitchFamily="34" charset="0"/>
              <a:buChar char="•"/>
              <a:defRPr/>
            </a:pPr>
            <a:r>
              <a:rPr lang="en-CA" sz="1300" dirty="0"/>
              <a:t>Anecdotally, there is evidence that the internationalization of Canadian youth has a positive impact on their labour market outcomes, as they gain a competitive advantage by acquiring valuable skills and abilities in the workplace environment, establish international contacts and relationships, and acquire experience in the international market.</a:t>
            </a:r>
          </a:p>
          <a:p>
            <a:pPr defTabSz="915439">
              <a:buFont typeface="Arial" pitchFamily="34" charset="0"/>
              <a:buChar char="•"/>
              <a:defRPr/>
            </a:pPr>
            <a:endParaRPr lang="en-CA" sz="1300" dirty="0"/>
          </a:p>
          <a:p>
            <a:pPr defTabSz="915439">
              <a:buFont typeface="Arial" pitchFamily="34" charset="0"/>
              <a:buChar char="•"/>
              <a:defRPr/>
            </a:pPr>
            <a:r>
              <a:rPr lang="en-US" sz="1300" dirty="0"/>
              <a:t>Results from the Erasmus Impact Study found that Erasmus student exchange graduates with international experience fare much better on the job market.  In fact, as a result of their international experience, they are </a:t>
            </a:r>
            <a:r>
              <a:rPr lang="en-US" sz="1300" b="1" dirty="0"/>
              <a:t>half as likely to experience long-term unemployment</a:t>
            </a:r>
            <a:r>
              <a:rPr lang="en-US" sz="1300" dirty="0"/>
              <a:t> compared with those who have not studied or trained abroad, and </a:t>
            </a:r>
            <a:r>
              <a:rPr lang="en-US" sz="1300" b="1" dirty="0"/>
              <a:t>five years after graduation, their unemployment rate is 23% lower</a:t>
            </a:r>
            <a:r>
              <a:rPr lang="en-US" sz="1300" dirty="0"/>
              <a:t>. </a:t>
            </a:r>
          </a:p>
          <a:p>
            <a:pPr defTabSz="915439">
              <a:buFont typeface="Arial" pitchFamily="34" charset="0"/>
              <a:buChar char="•"/>
              <a:defRPr/>
            </a:pPr>
            <a:endParaRPr lang="en-CA" sz="1300" dirty="0"/>
          </a:p>
          <a:p>
            <a:pPr defTabSz="915439">
              <a:buFont typeface="Arial" pitchFamily="34" charset="0"/>
              <a:buChar char="•"/>
              <a:defRPr/>
            </a:pPr>
            <a:r>
              <a:rPr lang="en-CA" sz="1300" dirty="0"/>
              <a:t>In addition to the positive labour market outcomes and economic benefits, international experiences also allow youth to immerse themselves in different cultures and to appreciate the varying social norms and customs which can enhance their cultural awareness and sensitivity – a key element of the IEC . </a:t>
            </a:r>
          </a:p>
          <a:p>
            <a:pPr defTabSz="915439">
              <a:buFont typeface="Arial" pitchFamily="34" charset="0"/>
              <a:buChar char="•"/>
              <a:defRPr/>
            </a:pPr>
            <a:endParaRPr lang="en-CA" sz="1300" dirty="0"/>
          </a:p>
        </p:txBody>
      </p:sp>
      <p:sp>
        <p:nvSpPr>
          <p:cNvPr id="4" name="Slide Number Placeholder 3"/>
          <p:cNvSpPr>
            <a:spLocks noGrp="1"/>
          </p:cNvSpPr>
          <p:nvPr>
            <p:ph type="sldNum" sz="quarter" idx="10"/>
          </p:nvPr>
        </p:nvSpPr>
        <p:spPr/>
        <p:txBody>
          <a:bodyPr/>
          <a:lstStyle/>
          <a:p>
            <a:fld id="{FB2636E0-88CA-472E-B24D-B9AF9DA51F78}" type="slidenum">
              <a:rPr lang="en-CA" smtClean="0"/>
              <a:pPr/>
              <a:t>6</a:t>
            </a:fld>
            <a:endParaRPr lang="en-CA" dirty="0"/>
          </a:p>
        </p:txBody>
      </p:sp>
    </p:spTree>
    <p:extLst>
      <p:ext uri="{BB962C8B-B14F-4D97-AF65-F5344CB8AC3E}">
        <p14:creationId xmlns:p14="http://schemas.microsoft.com/office/powerpoint/2010/main" val="3570736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400" dirty="0"/>
              <a:t>It is important to keep in mind that your application will be received and processed by the government of the country you choose to go to.  As such, be sure to check the government</a:t>
            </a:r>
            <a:r>
              <a:rPr lang="en-US" sz="1400" dirty="0"/>
              <a:t>’s website for any immigration-related updates that may be applicable to you.</a:t>
            </a:r>
          </a:p>
          <a:p>
            <a:endParaRPr lang="en-CA" sz="1400" dirty="0"/>
          </a:p>
          <a:p>
            <a:r>
              <a:rPr lang="en-CA" sz="1400" dirty="0"/>
              <a:t>It is also important TO PLAN AHEAD!  Application processing is done on a case-by-case basis.  While governments have service standards in place, it is always best to plan ahead of time to ensure you get to your destination when you plan to.</a:t>
            </a:r>
          </a:p>
          <a:p>
            <a:endParaRPr lang="en-CA" sz="1400" dirty="0"/>
          </a:p>
        </p:txBody>
      </p:sp>
      <p:sp>
        <p:nvSpPr>
          <p:cNvPr id="4" name="Slide Number Placeholder 3"/>
          <p:cNvSpPr>
            <a:spLocks noGrp="1"/>
          </p:cNvSpPr>
          <p:nvPr>
            <p:ph type="sldNum" sz="quarter" idx="10"/>
          </p:nvPr>
        </p:nvSpPr>
        <p:spPr/>
        <p:txBody>
          <a:bodyPr/>
          <a:lstStyle/>
          <a:p>
            <a:fld id="{FB2636E0-88CA-472E-B24D-B9AF9DA51F78}" type="slidenum">
              <a:rPr lang="en-CA" smtClean="0"/>
              <a:pPr/>
              <a:t>7</a:t>
            </a:fld>
            <a:endParaRPr lang="en-CA" dirty="0"/>
          </a:p>
        </p:txBody>
      </p:sp>
    </p:spTree>
    <p:extLst>
      <p:ext uri="{BB962C8B-B14F-4D97-AF65-F5344CB8AC3E}">
        <p14:creationId xmlns:p14="http://schemas.microsoft.com/office/powerpoint/2010/main" val="4074839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400" dirty="0"/>
              <a:t>I hope this information has been helpful, and that it has motivated all of you to seriously consideration the possibility of working and travelling abroad.</a:t>
            </a:r>
          </a:p>
          <a:p>
            <a:endParaRPr lang="en-CA" sz="1400" dirty="0"/>
          </a:p>
          <a:p>
            <a:r>
              <a:rPr lang="en-CA" sz="1400" dirty="0"/>
              <a:t>I will now open the floor to questions/comments.</a:t>
            </a:r>
          </a:p>
        </p:txBody>
      </p:sp>
      <p:sp>
        <p:nvSpPr>
          <p:cNvPr id="4" name="Slide Number Placeholder 3"/>
          <p:cNvSpPr>
            <a:spLocks noGrp="1"/>
          </p:cNvSpPr>
          <p:nvPr>
            <p:ph type="sldNum" sz="quarter" idx="10"/>
          </p:nvPr>
        </p:nvSpPr>
        <p:spPr/>
        <p:txBody>
          <a:bodyPr/>
          <a:lstStyle/>
          <a:p>
            <a:fld id="{FB2636E0-88CA-472E-B24D-B9AF9DA51F78}" type="slidenum">
              <a:rPr lang="en-CA" smtClean="0"/>
              <a:pPr/>
              <a:t>8</a:t>
            </a:fld>
            <a:endParaRPr lang="en-CA" dirty="0"/>
          </a:p>
        </p:txBody>
      </p:sp>
    </p:spTree>
    <p:extLst>
      <p:ext uri="{BB962C8B-B14F-4D97-AF65-F5344CB8AC3E}">
        <p14:creationId xmlns:p14="http://schemas.microsoft.com/office/powerpoint/2010/main" val="401672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2636E0-88CA-472E-B24D-B9AF9DA51F78}" type="slidenum">
              <a:rPr lang="en-CA" smtClean="0"/>
              <a:pPr/>
              <a:t>9</a:t>
            </a:fld>
            <a:endParaRPr lang="en-CA" dirty="0"/>
          </a:p>
        </p:txBody>
      </p:sp>
    </p:spTree>
    <p:extLst>
      <p:ext uri="{BB962C8B-B14F-4D97-AF65-F5344CB8AC3E}">
        <p14:creationId xmlns:p14="http://schemas.microsoft.com/office/powerpoint/2010/main" val="2476530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9A285D8-B1CC-4D45-993F-C26C8FD8DEF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9A285D8-B1CC-4D45-993F-C26C8FD8DEF7}"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A285D8-B1CC-4D45-993F-C26C8FD8DEF7}"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A285D8-B1CC-4D45-993F-C26C8FD8DEF7}"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A285D8-B1CC-4D45-993F-C26C8FD8DEF7}"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A285D8-B1CC-4D45-993F-C26C8FD8DEF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descr="slide2background.jpg"/>
          <p:cNvPicPr>
            <a:picLocks noChangeAspect="1"/>
          </p:cNvPicPr>
          <p:nvPr userDrawn="1"/>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685800" y="1447800"/>
            <a:ext cx="8001000" cy="4525963"/>
          </a:xfrm>
        </p:spPr>
        <p:txBody>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6" name="Slide Number Placeholder 5"/>
          <p:cNvSpPr>
            <a:spLocks noGrp="1"/>
          </p:cNvSpPr>
          <p:nvPr>
            <p:ph type="sldNum" sz="quarter" idx="12"/>
          </p:nvPr>
        </p:nvSpPr>
        <p:spPr/>
        <p:txBody>
          <a:bodyPr/>
          <a:lstStyle/>
          <a:p>
            <a:fld id="{89A285D8-B1CC-4D45-993F-C26C8FD8DEF7}" type="slidenum">
              <a:rPr lang="en-US" smtClean="0"/>
              <a:pPr/>
              <a:t>‹#›</a:t>
            </a:fld>
            <a:endParaRPr lang="en-US" dirty="0"/>
          </a:p>
        </p:txBody>
      </p:sp>
      <p:sp>
        <p:nvSpPr>
          <p:cNvPr id="9" name="Rectangle 8"/>
          <p:cNvSpPr/>
          <p:nvPr userDrawn="1"/>
        </p:nvSpPr>
        <p:spPr>
          <a:xfrm>
            <a:off x="533400" y="990600"/>
            <a:ext cx="8077200" cy="533400"/>
          </a:xfrm>
          <a:prstGeom prst="rect">
            <a:avLst/>
          </a:prstGeom>
          <a:gradFill flip="none" rotWithShape="1">
            <a:gsLst>
              <a:gs pos="54000">
                <a:srgbClr val="C4BB86"/>
              </a:gs>
              <a:gs pos="100000">
                <a:schemeClr val="bg2">
                  <a:lumMod val="9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85800" y="914400"/>
            <a:ext cx="8001000" cy="609600"/>
          </a:xfrm>
        </p:spPr>
        <p:txBody>
          <a:bodyPr>
            <a:normAutofit/>
          </a:bodyPr>
          <a:lstStyle>
            <a:lvl1pPr algn="l">
              <a:defRPr sz="2200">
                <a:latin typeface="Verdana"/>
              </a:defRPr>
            </a:lvl1pPr>
          </a:lstStyle>
          <a:p>
            <a:r>
              <a:rPr lang="en-CA"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12" name="Picture 11" descr="slide2background.jpg"/>
          <p:cNvPicPr>
            <a:picLocks noChangeAspect="1"/>
          </p:cNvPicPr>
          <p:nvPr userDrawn="1"/>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685800" y="1447800"/>
            <a:ext cx="8001000" cy="4525963"/>
          </a:xfrm>
        </p:spPr>
        <p:txBody>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6" name="Slide Number Placeholder 5"/>
          <p:cNvSpPr>
            <a:spLocks noGrp="1"/>
          </p:cNvSpPr>
          <p:nvPr>
            <p:ph type="sldNum" sz="quarter" idx="12"/>
          </p:nvPr>
        </p:nvSpPr>
        <p:spPr/>
        <p:txBody>
          <a:bodyPr/>
          <a:lstStyle/>
          <a:p>
            <a:fld id="{89A285D8-B1CC-4D45-993F-C26C8FD8DEF7}" type="slidenum">
              <a:rPr lang="en-US" smtClean="0"/>
              <a:pPr/>
              <a:t>‹#›</a:t>
            </a:fld>
            <a:endParaRPr lang="en-US" dirty="0"/>
          </a:p>
        </p:txBody>
      </p:sp>
      <p:sp>
        <p:nvSpPr>
          <p:cNvPr id="9" name="Rectangle 8"/>
          <p:cNvSpPr/>
          <p:nvPr userDrawn="1"/>
        </p:nvSpPr>
        <p:spPr>
          <a:xfrm>
            <a:off x="533400" y="990600"/>
            <a:ext cx="8077200" cy="533400"/>
          </a:xfrm>
          <a:prstGeom prst="rect">
            <a:avLst/>
          </a:prstGeom>
          <a:gradFill flip="none" rotWithShape="1">
            <a:gsLst>
              <a:gs pos="41000">
                <a:srgbClr val="1B357D"/>
              </a:gs>
              <a:gs pos="100000">
                <a:schemeClr val="tx2">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85800" y="914400"/>
            <a:ext cx="8001000" cy="609600"/>
          </a:xfrm>
        </p:spPr>
        <p:txBody>
          <a:bodyPr>
            <a:normAutofit/>
          </a:bodyPr>
          <a:lstStyle>
            <a:lvl1pPr algn="l">
              <a:defRPr sz="2200" baseline="0">
                <a:solidFill>
                  <a:schemeClr val="bg1"/>
                </a:solidFill>
                <a:latin typeface="Verdana"/>
              </a:defRPr>
            </a:lvl1pPr>
          </a:lstStyle>
          <a:p>
            <a:r>
              <a:rPr lang="en-CA" dirty="0" smtClean="0"/>
              <a:t>CIC Corporate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2" name="Picture 11" descr="slide2background.jpg"/>
          <p:cNvPicPr>
            <a:picLocks noChangeAspect="1"/>
          </p:cNvPicPr>
          <p:nvPr userDrawn="1"/>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685800" y="1447800"/>
            <a:ext cx="8001000" cy="4525963"/>
          </a:xfrm>
        </p:spPr>
        <p:txBody>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6" name="Slide Number Placeholder 5"/>
          <p:cNvSpPr>
            <a:spLocks noGrp="1"/>
          </p:cNvSpPr>
          <p:nvPr>
            <p:ph type="sldNum" sz="quarter" idx="12"/>
          </p:nvPr>
        </p:nvSpPr>
        <p:spPr/>
        <p:txBody>
          <a:bodyPr/>
          <a:lstStyle/>
          <a:p>
            <a:fld id="{89A285D8-B1CC-4D45-993F-C26C8FD8DEF7}" type="slidenum">
              <a:rPr lang="en-US" smtClean="0"/>
              <a:pPr/>
              <a:t>‹#›</a:t>
            </a:fld>
            <a:endParaRPr lang="en-US" dirty="0"/>
          </a:p>
        </p:txBody>
      </p:sp>
      <p:sp>
        <p:nvSpPr>
          <p:cNvPr id="9" name="Rectangle 8"/>
          <p:cNvSpPr/>
          <p:nvPr userDrawn="1"/>
        </p:nvSpPr>
        <p:spPr>
          <a:xfrm>
            <a:off x="533400" y="990600"/>
            <a:ext cx="8077200" cy="533400"/>
          </a:xfrm>
          <a:prstGeom prst="rect">
            <a:avLst/>
          </a:prstGeom>
          <a:gradFill flip="none" rotWithShape="1">
            <a:gsLst>
              <a:gs pos="45000">
                <a:srgbClr val="800000"/>
              </a:gs>
              <a:gs pos="100000">
                <a:schemeClr val="accent2">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85800" y="914400"/>
            <a:ext cx="8001000" cy="609600"/>
          </a:xfrm>
        </p:spPr>
        <p:txBody>
          <a:bodyPr>
            <a:normAutofit/>
          </a:bodyPr>
          <a:lstStyle>
            <a:lvl1pPr algn="l">
              <a:defRPr sz="2200">
                <a:solidFill>
                  <a:schemeClr val="bg1"/>
                </a:solidFill>
                <a:latin typeface="Verdana"/>
              </a:defRPr>
            </a:lvl1pPr>
          </a:lstStyle>
          <a:p>
            <a:r>
              <a:rPr lang="en-CA" dirty="0" smtClean="0"/>
              <a:t>Citizenship</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2" name="Picture 11" descr="slide2background.jpg"/>
          <p:cNvPicPr>
            <a:picLocks noChangeAspect="1"/>
          </p:cNvPicPr>
          <p:nvPr userDrawn="1"/>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685800" y="1447800"/>
            <a:ext cx="8001000" cy="4525963"/>
          </a:xfrm>
        </p:spPr>
        <p:txBody>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6" name="Slide Number Placeholder 5"/>
          <p:cNvSpPr>
            <a:spLocks noGrp="1"/>
          </p:cNvSpPr>
          <p:nvPr>
            <p:ph type="sldNum" sz="quarter" idx="12"/>
          </p:nvPr>
        </p:nvSpPr>
        <p:spPr/>
        <p:txBody>
          <a:bodyPr/>
          <a:lstStyle/>
          <a:p>
            <a:fld id="{89A285D8-B1CC-4D45-993F-C26C8FD8DEF7}" type="slidenum">
              <a:rPr lang="en-US" smtClean="0"/>
              <a:pPr/>
              <a:t>‹#›</a:t>
            </a:fld>
            <a:endParaRPr lang="en-US" dirty="0"/>
          </a:p>
        </p:txBody>
      </p:sp>
      <p:sp>
        <p:nvSpPr>
          <p:cNvPr id="9" name="Rectangle 8"/>
          <p:cNvSpPr/>
          <p:nvPr userDrawn="1"/>
        </p:nvSpPr>
        <p:spPr>
          <a:xfrm>
            <a:off x="533400" y="990600"/>
            <a:ext cx="8077200" cy="533400"/>
          </a:xfrm>
          <a:prstGeom prst="rect">
            <a:avLst/>
          </a:prstGeom>
          <a:gradFill flip="none" rotWithShape="1">
            <a:gsLst>
              <a:gs pos="51000">
                <a:schemeClr val="accent6">
                  <a:lumMod val="75000"/>
                </a:schemeClr>
              </a:gs>
              <a:gs pos="100000">
                <a:schemeClr val="accent6">
                  <a:lumMod val="40000"/>
                  <a:lumOff val="6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85800" y="914400"/>
            <a:ext cx="8001000" cy="609600"/>
          </a:xfrm>
        </p:spPr>
        <p:txBody>
          <a:bodyPr>
            <a:normAutofit/>
          </a:bodyPr>
          <a:lstStyle>
            <a:lvl1pPr algn="l">
              <a:defRPr sz="2200">
                <a:solidFill>
                  <a:schemeClr val="bg1"/>
                </a:solidFill>
                <a:latin typeface="Verdana"/>
              </a:defRPr>
            </a:lvl1pPr>
          </a:lstStyle>
          <a:p>
            <a:r>
              <a:rPr lang="en-CA" dirty="0" smtClean="0"/>
              <a:t>Settlement</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12" name="Picture 11" descr="slide2background.jpg"/>
          <p:cNvPicPr>
            <a:picLocks noChangeAspect="1"/>
          </p:cNvPicPr>
          <p:nvPr userDrawn="1"/>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685800" y="1447800"/>
            <a:ext cx="8001000" cy="4525963"/>
          </a:xfrm>
        </p:spPr>
        <p:txBody>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6" name="Slide Number Placeholder 5"/>
          <p:cNvSpPr>
            <a:spLocks noGrp="1"/>
          </p:cNvSpPr>
          <p:nvPr>
            <p:ph type="sldNum" sz="quarter" idx="12"/>
          </p:nvPr>
        </p:nvSpPr>
        <p:spPr/>
        <p:txBody>
          <a:bodyPr/>
          <a:lstStyle/>
          <a:p>
            <a:fld id="{89A285D8-B1CC-4D45-993F-C26C8FD8DEF7}" type="slidenum">
              <a:rPr lang="en-US" smtClean="0"/>
              <a:pPr/>
              <a:t>‹#›</a:t>
            </a:fld>
            <a:endParaRPr lang="en-US" dirty="0"/>
          </a:p>
        </p:txBody>
      </p:sp>
      <p:sp>
        <p:nvSpPr>
          <p:cNvPr id="9" name="Rectangle 8"/>
          <p:cNvSpPr/>
          <p:nvPr userDrawn="1"/>
        </p:nvSpPr>
        <p:spPr>
          <a:xfrm>
            <a:off x="533400" y="990600"/>
            <a:ext cx="8077200" cy="533400"/>
          </a:xfrm>
          <a:prstGeom prst="rect">
            <a:avLst/>
          </a:prstGeom>
          <a:gradFill flip="none" rotWithShape="1">
            <a:gsLst>
              <a:gs pos="51000">
                <a:srgbClr val="008000"/>
              </a:gs>
              <a:gs pos="100000">
                <a:srgbClr val="DAFFD3"/>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85800" y="914400"/>
            <a:ext cx="8001000" cy="609600"/>
          </a:xfrm>
        </p:spPr>
        <p:txBody>
          <a:bodyPr>
            <a:normAutofit/>
          </a:bodyPr>
          <a:lstStyle>
            <a:lvl1pPr algn="l">
              <a:defRPr sz="2200">
                <a:solidFill>
                  <a:schemeClr val="bg1"/>
                </a:solidFill>
                <a:latin typeface="Verdana"/>
              </a:defRPr>
            </a:lvl1pPr>
          </a:lstStyle>
          <a:p>
            <a:r>
              <a:rPr lang="en-CA" dirty="0" smtClean="0"/>
              <a:t>Multi</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A285D8-B1CC-4D45-993F-C26C8FD8DEF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A285D8-B1CC-4D45-993F-C26C8FD8DEF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9A285D8-B1CC-4D45-993F-C26C8FD8DEF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229600" y="6356350"/>
            <a:ext cx="838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A285D8-B1CC-4D45-993F-C26C8FD8DEF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1"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cic.gc.ca/english/work/iec/ros.asp"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canada.gc.ca/iec-eic"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canada.ca/iec-eic"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CA" dirty="0"/>
          </a:p>
        </p:txBody>
      </p:sp>
      <p:pic>
        <p:nvPicPr>
          <p:cNvPr id="4" name="Content Placeholder 3" descr="iec-eng.jpg"/>
          <p:cNvPicPr>
            <a:picLocks noGrp="1" noChangeAspect="1"/>
          </p:cNvPicPr>
          <p:nvPr>
            <p:ph idx="1"/>
          </p:nvPr>
        </p:nvPicPr>
        <p:blipFill>
          <a:blip r:embed="rId3"/>
          <a:stretch>
            <a:fillRect/>
          </a:stretch>
        </p:blipFill>
        <p:spPr>
          <a:xfrm>
            <a:off x="1668991" y="1447800"/>
            <a:ext cx="6034617" cy="4525963"/>
          </a:xfrm>
          <a:prstGeom prst="rect">
            <a:avLst/>
          </a:prstGeom>
        </p:spPr>
      </p:pic>
      <p:pic>
        <p:nvPicPr>
          <p:cNvPr id="5" name="Picture 4" descr="iec-eng.jpg"/>
          <p:cNvPicPr>
            <a:picLocks noChangeAspect="1"/>
          </p:cNvPicPr>
          <p:nvPr/>
        </p:nvPicPr>
        <p:blipFill>
          <a:blip r:embed="rId3"/>
          <a:stretch>
            <a:fillRect/>
          </a:stretch>
        </p:blipFill>
        <p:spPr>
          <a:xfrm>
            <a:off x="0" y="-80628"/>
            <a:ext cx="9251504" cy="6938628"/>
          </a:xfrm>
          <a:prstGeom prst="rect">
            <a:avLst/>
          </a:prstGeom>
        </p:spPr>
      </p:pic>
      <p:sp>
        <p:nvSpPr>
          <p:cNvPr id="6" name="TextBox 5"/>
          <p:cNvSpPr txBox="1"/>
          <p:nvPr/>
        </p:nvSpPr>
        <p:spPr>
          <a:xfrm>
            <a:off x="539552" y="4869160"/>
            <a:ext cx="3384376" cy="1292662"/>
          </a:xfrm>
          <a:prstGeom prst="rect">
            <a:avLst/>
          </a:prstGeom>
          <a:noFill/>
        </p:spPr>
        <p:txBody>
          <a:bodyPr wrap="square" rtlCol="0">
            <a:spAutoFit/>
          </a:bodyPr>
          <a:lstStyle/>
          <a:p>
            <a:pPr algn="ctr"/>
            <a:r>
              <a:rPr lang="en-CA" sz="2800" b="1" dirty="0" smtClean="0"/>
              <a:t>OVERVIEW</a:t>
            </a:r>
          </a:p>
          <a:p>
            <a:pPr algn="ctr"/>
            <a:endParaRPr lang="en-CA" sz="1200" b="1" dirty="0" smtClean="0"/>
          </a:p>
          <a:p>
            <a:pPr algn="ctr"/>
            <a:r>
              <a:rPr lang="en-CA" sz="1400" b="1" i="1" dirty="0" smtClean="0"/>
              <a:t>Student Information Session</a:t>
            </a:r>
          </a:p>
          <a:p>
            <a:pPr algn="ctr"/>
            <a:endParaRPr lang="en-CA" sz="1200" b="1" dirty="0" smtClean="0"/>
          </a:p>
          <a:p>
            <a:pPr algn="ctr"/>
            <a:endParaRPr lang="en-CA" sz="1200" dirty="0" smtClean="0"/>
          </a:p>
        </p:txBody>
      </p:sp>
      <p:sp>
        <p:nvSpPr>
          <p:cNvPr id="7" name="Slide Number Placeholder 6"/>
          <p:cNvSpPr>
            <a:spLocks noGrp="1"/>
          </p:cNvSpPr>
          <p:nvPr>
            <p:ph type="sldNum" sz="quarter" idx="12"/>
          </p:nvPr>
        </p:nvSpPr>
        <p:spPr/>
        <p:txBody>
          <a:bodyPr/>
          <a:lstStyle/>
          <a:p>
            <a:fld id="{89A285D8-B1CC-4D45-993F-C26C8FD8DEF7}" type="slidenum">
              <a:rPr lang="en-US" smtClean="0"/>
              <a:pPr/>
              <a:t>1</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700808"/>
            <a:ext cx="7854752" cy="3816424"/>
          </a:xfrm>
        </p:spPr>
        <p:txBody>
          <a:bodyPr>
            <a:normAutofit/>
          </a:bodyPr>
          <a:lstStyle/>
          <a:p>
            <a:r>
              <a:rPr lang="en-CA" sz="2400" dirty="0" smtClean="0"/>
              <a:t>Provide general information on the International Experience Canada (IEC) program.</a:t>
            </a:r>
          </a:p>
          <a:p>
            <a:endParaRPr lang="en-CA" sz="2400" dirty="0" smtClean="0"/>
          </a:p>
          <a:p>
            <a:r>
              <a:rPr lang="en-CA" sz="2400" dirty="0" smtClean="0"/>
              <a:t>Provide information on what you need to know to participate, and on what types of support are available to you.</a:t>
            </a:r>
          </a:p>
          <a:p>
            <a:pPr>
              <a:buNone/>
            </a:pPr>
            <a:endParaRPr lang="en-CA" sz="2400" dirty="0" smtClean="0"/>
          </a:p>
          <a:p>
            <a:r>
              <a:rPr lang="en-CA" sz="2400" dirty="0" smtClean="0"/>
              <a:t>Share information on the benefits of acquiring international work and travel experience.</a:t>
            </a:r>
          </a:p>
          <a:p>
            <a:endParaRPr lang="en-CA" sz="2400" dirty="0" smtClean="0"/>
          </a:p>
          <a:p>
            <a:endParaRPr lang="en-CA" sz="2400" dirty="0" smtClean="0"/>
          </a:p>
          <a:p>
            <a:endParaRPr lang="en-CA" sz="2400" dirty="0"/>
          </a:p>
        </p:txBody>
      </p:sp>
      <p:sp>
        <p:nvSpPr>
          <p:cNvPr id="3" name="Slide Number Placeholder 2"/>
          <p:cNvSpPr>
            <a:spLocks noGrp="1"/>
          </p:cNvSpPr>
          <p:nvPr>
            <p:ph type="sldNum" sz="quarter" idx="12"/>
          </p:nvPr>
        </p:nvSpPr>
        <p:spPr/>
        <p:txBody>
          <a:bodyPr/>
          <a:lstStyle/>
          <a:p>
            <a:fld id="{89A285D8-B1CC-4D45-993F-C26C8FD8DEF7}" type="slidenum">
              <a:rPr lang="en-US" smtClean="0"/>
              <a:pPr/>
              <a:t>2</a:t>
            </a:fld>
            <a:endParaRPr lang="en-US" dirty="0"/>
          </a:p>
        </p:txBody>
      </p:sp>
      <p:sp>
        <p:nvSpPr>
          <p:cNvPr id="4" name="Title 3"/>
          <p:cNvSpPr>
            <a:spLocks noGrp="1"/>
          </p:cNvSpPr>
          <p:nvPr>
            <p:ph type="title"/>
          </p:nvPr>
        </p:nvSpPr>
        <p:spPr/>
        <p:txBody>
          <a:bodyPr>
            <a:normAutofit/>
          </a:bodyPr>
          <a:lstStyle/>
          <a:p>
            <a:r>
              <a:rPr lang="en-CA" b="1" dirty="0" smtClean="0"/>
              <a:t>What brings us here today:</a:t>
            </a:r>
            <a:endParaRPr lang="en-CA"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685800" y="914400"/>
            <a:ext cx="8001000" cy="609600"/>
          </a:xfrm>
        </p:spPr>
        <p:txBody>
          <a:bodyPr>
            <a:normAutofit/>
          </a:bodyPr>
          <a:lstStyle/>
          <a:p>
            <a:r>
              <a:rPr lang="en-US" b="1" dirty="0" smtClean="0">
                <a:latin typeface="Verdana" pitchFamily="34" charset="0"/>
                <a:ea typeface="Verdana" pitchFamily="34" charset="0"/>
                <a:cs typeface="Verdana" pitchFamily="34" charset="0"/>
              </a:rPr>
              <a:t>Background</a:t>
            </a:r>
            <a:endParaRPr lang="en-US" b="1" dirty="0">
              <a:latin typeface="Verdana" pitchFamily="34" charset="0"/>
              <a:ea typeface="Verdana" pitchFamily="34" charset="0"/>
              <a:cs typeface="Verdana" pitchFamily="34" charset="0"/>
            </a:endParaRPr>
          </a:p>
        </p:txBody>
      </p:sp>
      <p:sp>
        <p:nvSpPr>
          <p:cNvPr id="5" name="Slide Number Placeholder 4"/>
          <p:cNvSpPr>
            <a:spLocks noGrp="1"/>
          </p:cNvSpPr>
          <p:nvPr>
            <p:ph type="sldNum" sz="quarter" idx="12"/>
          </p:nvPr>
        </p:nvSpPr>
        <p:spPr/>
        <p:txBody>
          <a:bodyPr/>
          <a:lstStyle/>
          <a:p>
            <a:fld id="{89A285D8-B1CC-4D45-993F-C26C8FD8DEF7}" type="slidenum">
              <a:rPr lang="en-US" smtClean="0"/>
              <a:pPr/>
              <a:t>3</a:t>
            </a:fld>
            <a:endParaRPr lang="en-US" dirty="0"/>
          </a:p>
        </p:txBody>
      </p:sp>
      <p:sp>
        <p:nvSpPr>
          <p:cNvPr id="8" name="Content Placeholder 20"/>
          <p:cNvSpPr>
            <a:spLocks noGrp="1"/>
          </p:cNvSpPr>
          <p:nvPr>
            <p:ph idx="1"/>
          </p:nvPr>
        </p:nvSpPr>
        <p:spPr>
          <a:xfrm>
            <a:off x="755576" y="1524000"/>
            <a:ext cx="7776864" cy="4641304"/>
          </a:xfrm>
        </p:spPr>
        <p:txBody>
          <a:bodyPr>
            <a:noAutofit/>
          </a:bodyPr>
          <a:lstStyle/>
          <a:p>
            <a:r>
              <a:rPr lang="en-CA" sz="2200" dirty="0" smtClean="0"/>
              <a:t>International Experience Canada (IEC) is a </a:t>
            </a:r>
            <a:r>
              <a:rPr lang="en-US" sz="2200" dirty="0" smtClean="0"/>
              <a:t>youth mobility program that provides Canadian and foreign participants, between 18-35, opportunities to travel and work abroad and in Canada.  </a:t>
            </a:r>
          </a:p>
          <a:p>
            <a:pPr>
              <a:buFont typeface="Arial" pitchFamily="34" charset="0"/>
              <a:buChar char="•"/>
            </a:pPr>
            <a:endParaRPr lang="en-US" sz="2200" dirty="0" smtClean="0"/>
          </a:p>
          <a:p>
            <a:pPr>
              <a:buFont typeface="Arial" pitchFamily="34" charset="0"/>
              <a:buChar char="•"/>
            </a:pPr>
            <a:r>
              <a:rPr lang="en-US" sz="2200" dirty="0" smtClean="0"/>
              <a:t>The  aim of the program is to:</a:t>
            </a:r>
          </a:p>
          <a:p>
            <a:pPr lvl="1">
              <a:buFont typeface="Wingdings" pitchFamily="2" charset="2"/>
              <a:buChar char="Ø"/>
            </a:pPr>
            <a:r>
              <a:rPr lang="en-US" sz="2200" dirty="0" smtClean="0"/>
              <a:t>Help youth gain an international perspective that aids their personal and professional development;</a:t>
            </a:r>
          </a:p>
          <a:p>
            <a:pPr lvl="1">
              <a:buFont typeface="Wingdings" pitchFamily="2" charset="2"/>
              <a:buChar char="Ø"/>
            </a:pPr>
            <a:r>
              <a:rPr lang="en-US" sz="2200" dirty="0" smtClean="0"/>
              <a:t>Develop their competitive advantage in the market place; and,</a:t>
            </a:r>
          </a:p>
          <a:p>
            <a:pPr lvl="1">
              <a:buFont typeface="Wingdings" pitchFamily="2" charset="2"/>
              <a:buChar char="Ø"/>
            </a:pPr>
            <a:r>
              <a:rPr lang="en-US" sz="2200" dirty="0" smtClean="0"/>
              <a:t>Create opportunities for youth to become global citizens by experiencing different cultures. </a:t>
            </a:r>
          </a:p>
          <a:p>
            <a:pPr lvl="0">
              <a:buNone/>
            </a:pPr>
            <a:endParaRPr lang="en-GB" sz="2000" dirty="0" smtClean="0"/>
          </a:p>
          <a:p>
            <a:pPr>
              <a:buFont typeface="Arial" pitchFamily="34" charset="0"/>
              <a:buChar char="•"/>
            </a:pPr>
            <a:endParaRPr lang="fr-CA" sz="2000" dirty="0" smtClean="0"/>
          </a:p>
          <a:p>
            <a:pPr>
              <a:buNone/>
            </a:pPr>
            <a:endParaRPr lang="fr-CA" sz="2000" dirty="0" smtClean="0"/>
          </a:p>
          <a:p>
            <a:pPr>
              <a:buFont typeface="Wingdings" pitchFamily="2" charset="2"/>
              <a:buChar char="Ø"/>
            </a:pPr>
            <a:endParaRPr lang="fr-CA" sz="2000" dirty="0"/>
          </a:p>
          <a:p>
            <a:pPr marL="0" indent="0">
              <a:buNone/>
            </a:pPr>
            <a:endParaRPr lang="en-US" sz="2000" dirty="0"/>
          </a:p>
        </p:txBody>
      </p:sp>
    </p:spTree>
    <p:extLst>
      <p:ext uri="{BB962C8B-B14F-4D97-AF65-F5344CB8AC3E}">
        <p14:creationId xmlns:p14="http://schemas.microsoft.com/office/powerpoint/2010/main" val="4002011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685800" y="914400"/>
            <a:ext cx="8001000" cy="609600"/>
          </a:xfrm>
        </p:spPr>
        <p:txBody>
          <a:bodyPr>
            <a:normAutofit/>
          </a:bodyPr>
          <a:lstStyle/>
          <a:p>
            <a:r>
              <a:rPr lang="en-US" b="1" dirty="0" smtClean="0">
                <a:latin typeface="Verdana" pitchFamily="34" charset="0"/>
                <a:ea typeface="Verdana" pitchFamily="34" charset="0"/>
                <a:cs typeface="Verdana" pitchFamily="34" charset="0"/>
              </a:rPr>
              <a:t>IEC:  One program with many opportunities</a:t>
            </a:r>
            <a:endParaRPr lang="en-US" b="1" dirty="0">
              <a:latin typeface="Verdana" pitchFamily="34" charset="0"/>
              <a:ea typeface="Verdana" pitchFamily="34" charset="0"/>
              <a:cs typeface="Verdana" pitchFamily="34" charset="0"/>
            </a:endParaRPr>
          </a:p>
        </p:txBody>
      </p:sp>
      <p:sp>
        <p:nvSpPr>
          <p:cNvPr id="5" name="Slide Number Placeholder 4"/>
          <p:cNvSpPr>
            <a:spLocks noGrp="1"/>
          </p:cNvSpPr>
          <p:nvPr>
            <p:ph type="sldNum" sz="quarter" idx="12"/>
          </p:nvPr>
        </p:nvSpPr>
        <p:spPr/>
        <p:txBody>
          <a:bodyPr/>
          <a:lstStyle/>
          <a:p>
            <a:fld id="{89A285D8-B1CC-4D45-993F-C26C8FD8DEF7}" type="slidenum">
              <a:rPr lang="en-US" smtClean="0"/>
              <a:pPr/>
              <a:t>4</a:t>
            </a:fld>
            <a:endParaRPr lang="en-US" dirty="0"/>
          </a:p>
        </p:txBody>
      </p:sp>
      <p:sp>
        <p:nvSpPr>
          <p:cNvPr id="6" name="TextBox 5"/>
          <p:cNvSpPr txBox="1"/>
          <p:nvPr/>
        </p:nvSpPr>
        <p:spPr>
          <a:xfrm>
            <a:off x="323528" y="5517232"/>
            <a:ext cx="8363272" cy="338554"/>
          </a:xfrm>
          <a:prstGeom prst="rect">
            <a:avLst/>
          </a:prstGeom>
          <a:noFill/>
        </p:spPr>
        <p:txBody>
          <a:bodyPr wrap="square" rtlCol="0">
            <a:spAutoFit/>
          </a:bodyPr>
          <a:lstStyle/>
          <a:p>
            <a:pPr algn="ctr"/>
            <a:r>
              <a:rPr lang="en-CA" sz="1600" b="1" i="1" dirty="0" smtClean="0">
                <a:effectLst>
                  <a:outerShdw blurRad="50800" dist="38100" dir="2700000" algn="tl" rotWithShape="0">
                    <a:prstClr val="black">
                      <a:alpha val="40000"/>
                    </a:prstClr>
                  </a:outerShdw>
                </a:effectLst>
              </a:rPr>
              <a:t>*Participants </a:t>
            </a:r>
            <a:r>
              <a:rPr lang="en-CA" sz="1600" b="1" i="1" u="sng" dirty="0" smtClean="0">
                <a:effectLst>
                  <a:outerShdw blurRad="50800" dist="38100" dir="2700000" algn="tl" rotWithShape="0">
                    <a:prstClr val="black">
                      <a:alpha val="40000"/>
                    </a:prstClr>
                  </a:outerShdw>
                </a:effectLst>
              </a:rPr>
              <a:t>do not need</a:t>
            </a:r>
            <a:r>
              <a:rPr lang="en-CA" sz="1600" b="1" i="1" dirty="0" smtClean="0">
                <a:effectLst>
                  <a:outerShdw blurRad="50800" dist="38100" dir="2700000" algn="tl" rotWithShape="0">
                    <a:prstClr val="black">
                      <a:alpha val="40000"/>
                    </a:prstClr>
                  </a:outerShdw>
                </a:effectLst>
              </a:rPr>
              <a:t> to be actively studying or working in Canada to be eligible for the IEC*</a:t>
            </a:r>
          </a:p>
        </p:txBody>
      </p:sp>
      <p:sp>
        <p:nvSpPr>
          <p:cNvPr id="8" name="Content Placeholder 20"/>
          <p:cNvSpPr>
            <a:spLocks noGrp="1"/>
          </p:cNvSpPr>
          <p:nvPr>
            <p:ph idx="1"/>
          </p:nvPr>
        </p:nvSpPr>
        <p:spPr>
          <a:xfrm>
            <a:off x="539552" y="1524000"/>
            <a:ext cx="8147248" cy="3993232"/>
          </a:xfrm>
        </p:spPr>
        <p:txBody>
          <a:bodyPr>
            <a:noAutofit/>
          </a:bodyPr>
          <a:lstStyle/>
          <a:p>
            <a:pPr marL="342900" lvl="1" indent="-342900">
              <a:spcBef>
                <a:spcPts val="0"/>
              </a:spcBef>
              <a:buFont typeface="Arial" pitchFamily="34" charset="0"/>
              <a:buChar char="•"/>
            </a:pPr>
            <a:r>
              <a:rPr lang="en-CA" sz="2100" dirty="0" smtClean="0">
                <a:ea typeface="ＭＳ Ｐゴシック" pitchFamily="34" charset="-128"/>
              </a:rPr>
              <a:t>IEC has three categories in which youth may travel abroad or come to Canada:</a:t>
            </a:r>
          </a:p>
          <a:p>
            <a:pPr marL="342900" lvl="1" indent="-342900">
              <a:spcBef>
                <a:spcPts val="0"/>
              </a:spcBef>
              <a:buFont typeface="Arial" pitchFamily="34" charset="0"/>
              <a:buChar char="•"/>
            </a:pPr>
            <a:endParaRPr lang="en-US" sz="1600" dirty="0" smtClean="0">
              <a:ea typeface="ＭＳ Ｐゴシック" pitchFamily="34" charset="-128"/>
            </a:endParaRPr>
          </a:p>
          <a:p>
            <a:pPr marL="742950" lvl="2" indent="-342900">
              <a:spcBef>
                <a:spcPts val="0"/>
              </a:spcBef>
              <a:buFont typeface="+mj-lt"/>
              <a:buAutoNum type="arabicPeriod"/>
            </a:pPr>
            <a:r>
              <a:rPr lang="en-US" sz="2100" dirty="0" smtClean="0">
                <a:ea typeface="ＭＳ Ｐゴシック" pitchFamily="34" charset="-128"/>
              </a:rPr>
              <a:t>Working Holiday </a:t>
            </a:r>
            <a:r>
              <a:rPr lang="en-CA" sz="2100" dirty="0" smtClean="0">
                <a:ea typeface="ＭＳ Ｐゴシック" pitchFamily="34" charset="-128"/>
              </a:rPr>
              <a:t>  </a:t>
            </a:r>
          </a:p>
          <a:p>
            <a:pPr marL="742950" lvl="2" indent="-342900">
              <a:spcBef>
                <a:spcPts val="0"/>
              </a:spcBef>
              <a:buFont typeface="+mj-lt"/>
              <a:buAutoNum type="arabicPeriod"/>
            </a:pPr>
            <a:r>
              <a:rPr lang="en-US" sz="2100" dirty="0" smtClean="0">
                <a:ea typeface="ＭＳ Ｐゴシック" pitchFamily="34" charset="-128"/>
              </a:rPr>
              <a:t>International Co-op /Internship </a:t>
            </a:r>
            <a:r>
              <a:rPr lang="en-CA" sz="2100" dirty="0" smtClean="0">
                <a:ea typeface="ＭＳ Ｐゴシック" pitchFamily="34" charset="-128"/>
              </a:rPr>
              <a:t>(students only) </a:t>
            </a:r>
          </a:p>
          <a:p>
            <a:pPr marL="742950" lvl="2" indent="-342900">
              <a:spcBef>
                <a:spcPts val="0"/>
              </a:spcBef>
              <a:buFont typeface="+mj-lt"/>
              <a:buAutoNum type="arabicPeriod"/>
            </a:pPr>
            <a:r>
              <a:rPr lang="en-US" sz="2100" dirty="0" smtClean="0">
                <a:ea typeface="ＭＳ Ｐゴシック" pitchFamily="34" charset="-128"/>
              </a:rPr>
              <a:t>Young Professionals </a:t>
            </a:r>
            <a:endParaRPr lang="en-CA" sz="2100" dirty="0" smtClean="0">
              <a:ea typeface="ＭＳ Ｐゴシック" pitchFamily="34" charset="-128"/>
            </a:endParaRPr>
          </a:p>
          <a:p>
            <a:pPr marL="342900" lvl="1" indent="-342900">
              <a:spcBef>
                <a:spcPts val="0"/>
              </a:spcBef>
              <a:buFont typeface="Arial" pitchFamily="34" charset="0"/>
              <a:buChar char="•"/>
            </a:pPr>
            <a:endParaRPr lang="en-CA" sz="1600" dirty="0" smtClean="0">
              <a:ea typeface="ＭＳ Ｐゴシック" pitchFamily="34" charset="-128"/>
            </a:endParaRPr>
          </a:p>
          <a:p>
            <a:pPr marL="342900" lvl="1" indent="-342900">
              <a:spcBef>
                <a:spcPts val="0"/>
              </a:spcBef>
              <a:buFont typeface="Arial" pitchFamily="34" charset="0"/>
              <a:buChar char="•"/>
            </a:pPr>
            <a:r>
              <a:rPr lang="en-CA" sz="2100" dirty="0" smtClean="0">
                <a:ea typeface="ＭＳ Ｐゴシック" pitchFamily="34" charset="-128"/>
              </a:rPr>
              <a:t>Canada has youth mobility agreements/arrangements with 33 partners.</a:t>
            </a:r>
          </a:p>
          <a:p>
            <a:pPr marL="342900" lvl="1" indent="-342900">
              <a:spcBef>
                <a:spcPts val="0"/>
              </a:spcBef>
              <a:buNone/>
            </a:pPr>
            <a:endParaRPr lang="en-CA" sz="1600" dirty="0" smtClean="0">
              <a:ea typeface="ＭＳ Ｐゴシック" pitchFamily="34" charset="-128"/>
            </a:endParaRPr>
          </a:p>
          <a:p>
            <a:pPr marL="342900" lvl="1" indent="-342900">
              <a:spcBef>
                <a:spcPts val="0"/>
              </a:spcBef>
              <a:buFont typeface="Arial" pitchFamily="34" charset="0"/>
              <a:buChar char="•"/>
            </a:pPr>
            <a:r>
              <a:rPr lang="en-CA" sz="2100" dirty="0" smtClean="0">
                <a:ea typeface="ＭＳ Ｐゴシック" pitchFamily="34" charset="-128"/>
              </a:rPr>
              <a:t>IEC also partners with Recognized Organizations </a:t>
            </a:r>
            <a:r>
              <a:rPr lang="en-US" sz="2100" dirty="0" smtClean="0">
                <a:ea typeface="ＭＳ Ｐゴシック" pitchFamily="34" charset="-128"/>
              </a:rPr>
              <a:t>that offer support services and advice to Canadian and foreign youth seeking to work and travel abroad and in Canada. </a:t>
            </a:r>
          </a:p>
          <a:p>
            <a:pPr marL="342900" lvl="1" indent="-342900">
              <a:spcBef>
                <a:spcPts val="0"/>
              </a:spcBef>
              <a:buFont typeface="Arial" pitchFamily="34" charset="0"/>
              <a:buChar char="•"/>
            </a:pPr>
            <a:endParaRPr lang="en-CA" sz="2100" dirty="0" smtClean="0">
              <a:ea typeface="ＭＳ Ｐゴシック" pitchFamily="34" charset="-128"/>
            </a:endParaRPr>
          </a:p>
          <a:p>
            <a:pPr>
              <a:spcBef>
                <a:spcPts val="0"/>
              </a:spcBef>
            </a:pPr>
            <a:endParaRPr lang="en-US" sz="2100" dirty="0"/>
          </a:p>
        </p:txBody>
      </p:sp>
    </p:spTree>
    <p:extLst>
      <p:ext uri="{BB962C8B-B14F-4D97-AF65-F5344CB8AC3E}">
        <p14:creationId xmlns:p14="http://schemas.microsoft.com/office/powerpoint/2010/main" val="556314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772816"/>
            <a:ext cx="7854752" cy="4392488"/>
          </a:xfrm>
        </p:spPr>
        <p:txBody>
          <a:bodyPr>
            <a:noAutofit/>
          </a:bodyPr>
          <a:lstStyle/>
          <a:p>
            <a:pPr marL="342900" lvl="1" indent="-342900">
              <a:buFont typeface="Arial" pitchFamily="34" charset="0"/>
              <a:buChar char="•"/>
            </a:pPr>
            <a:r>
              <a:rPr lang="en-CA" sz="1800" b="1" dirty="0" smtClean="0"/>
              <a:t>How much does it cost for Canadians to participate?</a:t>
            </a:r>
          </a:p>
          <a:p>
            <a:pPr marL="742950" lvl="2" indent="-342900">
              <a:buFont typeface="Calibri" pitchFamily="34" charset="0"/>
              <a:buChar char="—"/>
            </a:pPr>
            <a:r>
              <a:rPr lang="en-US" sz="1800" dirty="0" smtClean="0">
                <a:ea typeface="ＭＳ Ｐゴシック" pitchFamily="34" charset="-128"/>
              </a:rPr>
              <a:t>Application fees vary by host country, from $0 to approximately $850.  </a:t>
            </a:r>
          </a:p>
          <a:p>
            <a:pPr marL="342900" lvl="1" indent="-342900">
              <a:buNone/>
            </a:pPr>
            <a:endParaRPr lang="en-CA" sz="1800" b="1" dirty="0" smtClean="0"/>
          </a:p>
          <a:p>
            <a:pPr marL="342900" lvl="1" indent="-342900">
              <a:buFont typeface="Arial" pitchFamily="34" charset="0"/>
              <a:buChar char="•"/>
            </a:pPr>
            <a:r>
              <a:rPr lang="en-CA" sz="1800" b="1" dirty="0" smtClean="0">
                <a:hlinkClick r:id="rId3"/>
              </a:rPr>
              <a:t>Recognized Organizations</a:t>
            </a:r>
            <a:r>
              <a:rPr lang="en-CA" sz="1800" b="1" dirty="0" smtClean="0"/>
              <a:t> (ROs):</a:t>
            </a:r>
          </a:p>
          <a:p>
            <a:pPr marL="742950" lvl="2" indent="-342900">
              <a:buFont typeface="Calibri" pitchFamily="34" charset="0"/>
              <a:buChar char="—"/>
            </a:pPr>
            <a:r>
              <a:rPr lang="en-US" sz="1800" dirty="0" smtClean="0">
                <a:ea typeface="ＭＳ Ｐゴシック" pitchFamily="34" charset="-128"/>
              </a:rPr>
              <a:t>Services offered: assistance with travel arrangements, assistance in seeking and securing work placements,  and pre-departure and post-arrival orientation sessions.</a:t>
            </a:r>
          </a:p>
          <a:p>
            <a:pPr marL="742950" lvl="2" indent="-342900">
              <a:buFont typeface="Calibri" pitchFamily="34" charset="0"/>
              <a:buChar char="—"/>
            </a:pPr>
            <a:r>
              <a:rPr lang="en-US" sz="1800" dirty="0" smtClean="0">
                <a:ea typeface="ＭＳ Ｐゴシック" pitchFamily="34" charset="-128"/>
              </a:rPr>
              <a:t>Services are for a fee, which is paid by youth who choose to use ROs.</a:t>
            </a:r>
          </a:p>
          <a:p>
            <a:pPr marL="742950" lvl="2" indent="-342900">
              <a:buNone/>
            </a:pPr>
            <a:endParaRPr lang="en-CA" sz="1800" dirty="0" smtClean="0">
              <a:ea typeface="ＭＳ Ｐゴシック" pitchFamily="34" charset="-128"/>
            </a:endParaRPr>
          </a:p>
          <a:p>
            <a:pPr marL="742950" lvl="2" indent="-342900">
              <a:buNone/>
            </a:pPr>
            <a:r>
              <a:rPr lang="en-CA" sz="1800" u="sng" dirty="0" smtClean="0">
                <a:solidFill>
                  <a:srgbClr val="FF0000"/>
                </a:solidFill>
                <a:ea typeface="ＭＳ Ｐゴシック" pitchFamily="34" charset="-128"/>
              </a:rPr>
              <a:t>Note:</a:t>
            </a:r>
            <a:r>
              <a:rPr lang="en-CA" sz="1800" dirty="0" smtClean="0">
                <a:ea typeface="ＭＳ Ｐゴシック" pitchFamily="34" charset="-128"/>
              </a:rPr>
              <a:t> It is not mandatory for applicants to use the services of a RO; the decision is a personal choice.</a:t>
            </a:r>
          </a:p>
          <a:p>
            <a:pPr marL="742950" lvl="2" indent="-342900"/>
            <a:endParaRPr lang="en-US" sz="1800" dirty="0" smtClean="0">
              <a:ea typeface="ＭＳ Ｐゴシック" pitchFamily="34" charset="-128"/>
            </a:endParaRPr>
          </a:p>
          <a:p>
            <a:endParaRPr lang="en-US" sz="1800" dirty="0"/>
          </a:p>
        </p:txBody>
      </p:sp>
      <p:sp>
        <p:nvSpPr>
          <p:cNvPr id="3" name="Slide Number Placeholder 2"/>
          <p:cNvSpPr>
            <a:spLocks noGrp="1"/>
          </p:cNvSpPr>
          <p:nvPr>
            <p:ph type="sldNum" sz="quarter" idx="12"/>
          </p:nvPr>
        </p:nvSpPr>
        <p:spPr/>
        <p:txBody>
          <a:bodyPr/>
          <a:lstStyle/>
          <a:p>
            <a:fld id="{89A285D8-B1CC-4D45-993F-C26C8FD8DEF7}" type="slidenum">
              <a:rPr lang="en-US" smtClean="0"/>
              <a:pPr/>
              <a:t>5</a:t>
            </a:fld>
            <a:endParaRPr lang="en-US" dirty="0"/>
          </a:p>
        </p:txBody>
      </p:sp>
      <p:sp>
        <p:nvSpPr>
          <p:cNvPr id="4" name="Title 3"/>
          <p:cNvSpPr>
            <a:spLocks noGrp="1"/>
          </p:cNvSpPr>
          <p:nvPr>
            <p:ph type="title"/>
          </p:nvPr>
        </p:nvSpPr>
        <p:spPr/>
        <p:txBody>
          <a:bodyPr>
            <a:noAutofit/>
          </a:bodyPr>
          <a:lstStyle/>
          <a:p>
            <a:r>
              <a:rPr lang="en-US" sz="1900" b="1" dirty="0" smtClean="0">
                <a:latin typeface="Verdana" pitchFamily="34" charset="0"/>
                <a:ea typeface="Verdana" pitchFamily="34" charset="0"/>
                <a:cs typeface="Verdana" pitchFamily="34" charset="0"/>
              </a:rPr>
              <a:t>How much does it cost? What kinds of support are available to you?</a:t>
            </a:r>
            <a:endParaRPr lang="en-US" sz="1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524000"/>
            <a:ext cx="7846640" cy="2985120"/>
          </a:xfrm>
        </p:spPr>
        <p:txBody>
          <a:bodyPr>
            <a:noAutofit/>
          </a:bodyPr>
          <a:lstStyle/>
          <a:p>
            <a:endParaRPr lang="en-CA" sz="1500" dirty="0" smtClean="0"/>
          </a:p>
          <a:p>
            <a:r>
              <a:rPr lang="en-CA" sz="2400" b="1" dirty="0" smtClean="0"/>
              <a:t>POSITIVE LABOUR MARKET IMPACTS.</a:t>
            </a:r>
            <a:endParaRPr lang="en-US" sz="2400" b="1" dirty="0" smtClean="0"/>
          </a:p>
          <a:p>
            <a:pPr lvl="1"/>
            <a:r>
              <a:rPr lang="en-US" sz="1800" dirty="0" smtClean="0"/>
              <a:t>FARE MUCH BETTER ON THE JOB MARKET.  </a:t>
            </a:r>
          </a:p>
          <a:p>
            <a:pPr>
              <a:buNone/>
            </a:pPr>
            <a:endParaRPr lang="en-CA" sz="2400" dirty="0" smtClean="0"/>
          </a:p>
          <a:p>
            <a:r>
              <a:rPr lang="en-CA" sz="2400" b="1" dirty="0" smtClean="0"/>
              <a:t>EXPERIENCE DIFFERENT CULTURES, MEET NEW PEOPLE.</a:t>
            </a:r>
          </a:p>
          <a:p>
            <a:endParaRPr lang="en-CA" sz="2400" dirty="0" smtClean="0"/>
          </a:p>
          <a:p>
            <a:r>
              <a:rPr lang="en-CA" sz="2400" b="1" dirty="0" smtClean="0"/>
              <a:t>GAIN A LIFETIME OF EXPERIENCES!</a:t>
            </a:r>
          </a:p>
          <a:p>
            <a:endParaRPr lang="en-CA" sz="1500" dirty="0" smtClean="0"/>
          </a:p>
          <a:p>
            <a:endParaRPr lang="en-CA" sz="1500" dirty="0" smtClean="0"/>
          </a:p>
          <a:p>
            <a:endParaRPr lang="en-CA" sz="1400" dirty="0" smtClean="0"/>
          </a:p>
          <a:p>
            <a:endParaRPr lang="en-CA" sz="1500" dirty="0"/>
          </a:p>
        </p:txBody>
      </p:sp>
      <p:sp>
        <p:nvSpPr>
          <p:cNvPr id="3" name="Slide Number Placeholder 2"/>
          <p:cNvSpPr>
            <a:spLocks noGrp="1"/>
          </p:cNvSpPr>
          <p:nvPr>
            <p:ph type="sldNum" sz="quarter" idx="12"/>
          </p:nvPr>
        </p:nvSpPr>
        <p:spPr/>
        <p:txBody>
          <a:bodyPr/>
          <a:lstStyle/>
          <a:p>
            <a:fld id="{89A285D8-B1CC-4D45-993F-C26C8FD8DEF7}" type="slidenum">
              <a:rPr lang="en-US" smtClean="0"/>
              <a:pPr/>
              <a:t>6</a:t>
            </a:fld>
            <a:endParaRPr lang="en-US" dirty="0"/>
          </a:p>
        </p:txBody>
      </p:sp>
      <p:sp>
        <p:nvSpPr>
          <p:cNvPr id="4" name="Title 3"/>
          <p:cNvSpPr>
            <a:spLocks noGrp="1"/>
          </p:cNvSpPr>
          <p:nvPr>
            <p:ph type="title"/>
          </p:nvPr>
        </p:nvSpPr>
        <p:spPr/>
        <p:txBody>
          <a:bodyPr>
            <a:noAutofit/>
          </a:bodyPr>
          <a:lstStyle/>
          <a:p>
            <a:r>
              <a:rPr lang="en-CA" sz="1800" b="1" dirty="0" smtClean="0"/>
              <a:t>Benefits to Youth, Canada, and Partner Countries of working and travelling abroad</a:t>
            </a:r>
            <a:endParaRPr lang="en-CA" sz="1800" b="1" dirty="0"/>
          </a:p>
        </p:txBody>
      </p:sp>
      <p:sp>
        <p:nvSpPr>
          <p:cNvPr id="5" name="TextBox 4"/>
          <p:cNvSpPr txBox="1"/>
          <p:nvPr/>
        </p:nvSpPr>
        <p:spPr>
          <a:xfrm>
            <a:off x="1259632" y="4653136"/>
            <a:ext cx="6768752" cy="1477328"/>
          </a:xfrm>
          <a:prstGeom prst="rect">
            <a:avLst/>
          </a:prstGeom>
          <a:noFill/>
          <a:ln w="19050">
            <a:solidFill>
              <a:schemeClr val="tx1">
                <a:lumMod val="75000"/>
                <a:lumOff val="25000"/>
              </a:schemeClr>
            </a:solidFill>
          </a:ln>
          <a:effectLst>
            <a:outerShdw blurRad="50800" dist="38100" dir="2700000" algn="tl" rotWithShape="0">
              <a:prstClr val="black">
                <a:alpha val="40000"/>
              </a:prstClr>
            </a:outerShdw>
          </a:effectLst>
        </p:spPr>
        <p:txBody>
          <a:bodyPr wrap="square" rtlCol="0">
            <a:spAutoFit/>
          </a:bodyPr>
          <a:lstStyle/>
          <a:p>
            <a:pPr algn="ctr"/>
            <a:r>
              <a:rPr lang="en-CA" b="1" dirty="0" smtClean="0"/>
              <a:t>Canadian businesses, educational institutions, and federal, provincial/territorial governments prioritize the importance of having a global perspective.  As such, the current environment is an opportune time to take advantage of the IEC program! </a:t>
            </a:r>
            <a:endParaRPr lang="en-US" b="1" dirty="0" smtClean="0"/>
          </a:p>
          <a:p>
            <a:pPr algn="ctr"/>
            <a:endParaRPr 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447801"/>
            <a:ext cx="7846640" cy="3709392"/>
          </a:xfrm>
        </p:spPr>
        <p:txBody>
          <a:bodyPr>
            <a:noAutofit/>
          </a:bodyPr>
          <a:lstStyle/>
          <a:p>
            <a:r>
              <a:rPr lang="en-CA" sz="2400" dirty="0" smtClean="0"/>
              <a:t>Information on how to apply and participate in the IEC program is available at </a:t>
            </a:r>
            <a:r>
              <a:rPr lang="en-CA" sz="2400" dirty="0" smtClean="0">
                <a:hlinkClick r:id="rId3"/>
              </a:rPr>
              <a:t>www.canada.gc.ca/iec-eic</a:t>
            </a:r>
            <a:r>
              <a:rPr lang="en-CA" sz="2400" dirty="0" smtClean="0"/>
              <a:t>.</a:t>
            </a:r>
          </a:p>
          <a:p>
            <a:endParaRPr lang="en-CA" sz="1200" dirty="0" smtClean="0"/>
          </a:p>
          <a:p>
            <a:r>
              <a:rPr lang="en-CA" sz="2400" dirty="0" smtClean="0"/>
              <a:t>The website lists all 33 partner countries/territories with which Canada has agreements/arrangements with, and the IEC categories available in each.</a:t>
            </a:r>
          </a:p>
          <a:p>
            <a:endParaRPr lang="en-CA" sz="1200" dirty="0" smtClean="0"/>
          </a:p>
          <a:p>
            <a:r>
              <a:rPr lang="en-CA" sz="2400" dirty="0" smtClean="0"/>
              <a:t>Also included are links to the websites of the 33 partners, where you can find step-by-step information on how to apply.</a:t>
            </a:r>
            <a:endParaRPr lang="en-US" sz="2400" dirty="0"/>
          </a:p>
        </p:txBody>
      </p:sp>
      <p:sp>
        <p:nvSpPr>
          <p:cNvPr id="3" name="Slide Number Placeholder 2"/>
          <p:cNvSpPr>
            <a:spLocks noGrp="1"/>
          </p:cNvSpPr>
          <p:nvPr>
            <p:ph type="sldNum" sz="quarter" idx="12"/>
          </p:nvPr>
        </p:nvSpPr>
        <p:spPr/>
        <p:txBody>
          <a:bodyPr/>
          <a:lstStyle/>
          <a:p>
            <a:fld id="{89A285D8-B1CC-4D45-993F-C26C8FD8DEF7}" type="slidenum">
              <a:rPr lang="en-US" smtClean="0"/>
              <a:pPr/>
              <a:t>7</a:t>
            </a:fld>
            <a:endParaRPr lang="en-US" dirty="0"/>
          </a:p>
        </p:txBody>
      </p:sp>
      <p:sp>
        <p:nvSpPr>
          <p:cNvPr id="4" name="Title 3"/>
          <p:cNvSpPr>
            <a:spLocks noGrp="1"/>
          </p:cNvSpPr>
          <p:nvPr>
            <p:ph type="title"/>
          </p:nvPr>
        </p:nvSpPr>
        <p:spPr/>
        <p:txBody>
          <a:bodyPr/>
          <a:lstStyle/>
          <a:p>
            <a:r>
              <a:rPr lang="en-CA" b="1" dirty="0" smtClean="0"/>
              <a:t>How to Apply</a:t>
            </a:r>
            <a:endParaRPr lang="en-US" b="1" dirty="0"/>
          </a:p>
        </p:txBody>
      </p:sp>
      <p:sp>
        <p:nvSpPr>
          <p:cNvPr id="5" name="TextBox 4"/>
          <p:cNvSpPr txBox="1"/>
          <p:nvPr/>
        </p:nvSpPr>
        <p:spPr>
          <a:xfrm>
            <a:off x="1331640" y="5157193"/>
            <a:ext cx="6552728" cy="769441"/>
          </a:xfrm>
          <a:prstGeom prst="rect">
            <a:avLst/>
          </a:prstGeom>
          <a:solidFill>
            <a:schemeClr val="accent4">
              <a:lumMod val="40000"/>
              <a:lumOff val="60000"/>
            </a:schemeClr>
          </a:solidFill>
          <a:effectLst>
            <a:outerShdw blurRad="50800" dist="38100" dir="2700000" algn="tl" rotWithShape="0">
              <a:prstClr val="black">
                <a:alpha val="40000"/>
              </a:prstClr>
            </a:outerShdw>
          </a:effectLst>
        </p:spPr>
        <p:txBody>
          <a:bodyPr wrap="square" rtlCol="0">
            <a:spAutoFit/>
          </a:bodyPr>
          <a:lstStyle/>
          <a:p>
            <a:pPr algn="ctr"/>
            <a:r>
              <a:rPr lang="en-CA" sz="4400" b="1" i="1" dirty="0" smtClean="0"/>
              <a:t>PLAN AHEAD!</a:t>
            </a:r>
            <a:endParaRPr lang="en-US" sz="4400" b="1" i="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524000"/>
            <a:ext cx="7702624" cy="4449763"/>
          </a:xfrm>
        </p:spPr>
        <p:txBody>
          <a:bodyPr>
            <a:normAutofit/>
          </a:bodyPr>
          <a:lstStyle/>
          <a:p>
            <a:pPr lvl="1" algn="ctr">
              <a:buNone/>
            </a:pPr>
            <a:endParaRPr lang="en-CA" sz="2400" dirty="0" smtClean="0"/>
          </a:p>
          <a:p>
            <a:pPr algn="ctr">
              <a:buNone/>
            </a:pPr>
            <a:r>
              <a:rPr lang="en-CA" sz="2400" b="1" dirty="0" smtClean="0"/>
              <a:t>More information on International Experience Canada is available at: </a:t>
            </a:r>
          </a:p>
          <a:p>
            <a:pPr algn="ctr">
              <a:buNone/>
            </a:pPr>
            <a:endParaRPr lang="en-CA" sz="1200" dirty="0" smtClean="0"/>
          </a:p>
          <a:p>
            <a:pPr algn="ctr">
              <a:buNone/>
            </a:pPr>
            <a:r>
              <a:rPr lang="en-CA" sz="2400" b="1" dirty="0" smtClean="0">
                <a:hlinkClick r:id="rId3"/>
              </a:rPr>
              <a:t>http://www.canada.ca/iec-eic</a:t>
            </a:r>
            <a:r>
              <a:rPr lang="en-CA" sz="2400" b="1" dirty="0" smtClean="0"/>
              <a:t> </a:t>
            </a:r>
          </a:p>
          <a:p>
            <a:pPr algn="ctr">
              <a:buNone/>
            </a:pPr>
            <a:endParaRPr lang="en-CA" sz="2400" dirty="0" smtClean="0"/>
          </a:p>
          <a:p>
            <a:pPr algn="ctr">
              <a:buNone/>
            </a:pPr>
            <a:endParaRPr lang="en-CA" sz="2400" dirty="0"/>
          </a:p>
        </p:txBody>
      </p:sp>
      <p:sp>
        <p:nvSpPr>
          <p:cNvPr id="3" name="Title 2"/>
          <p:cNvSpPr>
            <a:spLocks noGrp="1"/>
          </p:cNvSpPr>
          <p:nvPr>
            <p:ph type="title"/>
          </p:nvPr>
        </p:nvSpPr>
        <p:spPr/>
        <p:txBody>
          <a:bodyPr/>
          <a:lstStyle/>
          <a:p>
            <a:r>
              <a:rPr lang="en-CA" b="1" dirty="0" smtClean="0">
                <a:latin typeface="Verdana" pitchFamily="34" charset="0"/>
                <a:ea typeface="Verdana" pitchFamily="34" charset="0"/>
                <a:cs typeface="Verdana" pitchFamily="34" charset="0"/>
              </a:rPr>
              <a:t>Learn more about IEC	</a:t>
            </a:r>
            <a:endParaRPr lang="en-CA" b="1"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89A285D8-B1CC-4D45-993F-C26C8FD8DEF7}" type="slidenum">
              <a:rPr lang="en-US" smtClean="0"/>
              <a:pPr/>
              <a:t>8</a:t>
            </a:fld>
            <a:endParaRPr lang="en-US" dirty="0"/>
          </a:p>
        </p:txBody>
      </p:sp>
      <p:pic>
        <p:nvPicPr>
          <p:cNvPr id="1026" name="Picture 2" descr="C:\Users\Diana.Meade\AppData\Local\Microsoft\Windows\Temporary Internet Files\Content.Outlook\1AUEMIJZ\iec.jpg"/>
          <p:cNvPicPr>
            <a:picLocks noChangeAspect="1" noChangeArrowheads="1"/>
          </p:cNvPicPr>
          <p:nvPr/>
        </p:nvPicPr>
        <p:blipFill>
          <a:blip r:embed="rId4"/>
          <a:srcRect/>
          <a:stretch>
            <a:fillRect/>
          </a:stretch>
        </p:blipFill>
        <p:spPr bwMode="auto">
          <a:xfrm>
            <a:off x="1907704" y="3356992"/>
            <a:ext cx="5269775" cy="234536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9A285D8-B1CC-4D45-993F-C26C8FD8DEF7}" type="slidenum">
              <a:rPr lang="en-US" smtClean="0"/>
              <a:pPr/>
              <a:t>9</a:t>
            </a:fld>
            <a:endParaRPr lang="en-US" dirty="0"/>
          </a:p>
        </p:txBody>
      </p:sp>
      <p:sp>
        <p:nvSpPr>
          <p:cNvPr id="4" name="Title 3"/>
          <p:cNvSpPr>
            <a:spLocks noGrp="1"/>
          </p:cNvSpPr>
          <p:nvPr>
            <p:ph type="title"/>
          </p:nvPr>
        </p:nvSpPr>
        <p:spPr/>
        <p:txBody>
          <a:bodyPr/>
          <a:lstStyle/>
          <a:p>
            <a:r>
              <a:rPr lang="en-CA" b="1" dirty="0" smtClean="0"/>
              <a:t>Annex A: List of IEC’s 33 Partners</a:t>
            </a:r>
            <a:endParaRPr lang="en-CA" b="1" dirty="0"/>
          </a:p>
        </p:txBody>
      </p:sp>
      <p:graphicFrame>
        <p:nvGraphicFramePr>
          <p:cNvPr id="5" name="Table 4"/>
          <p:cNvGraphicFramePr>
            <a:graphicFrameLocks noGrp="1"/>
          </p:cNvGraphicFramePr>
          <p:nvPr>
            <p:extLst>
              <p:ext uri="{D42A27DB-BD31-4B8C-83A1-F6EECF244321}">
                <p14:modId xmlns:p14="http://schemas.microsoft.com/office/powerpoint/2010/main" val="3053353196"/>
              </p:ext>
            </p:extLst>
          </p:nvPr>
        </p:nvGraphicFramePr>
        <p:xfrm>
          <a:off x="685800" y="1700808"/>
          <a:ext cx="7632846" cy="4355576"/>
        </p:xfrm>
        <a:graphic>
          <a:graphicData uri="http://schemas.openxmlformats.org/drawingml/2006/table">
            <a:tbl>
              <a:tblPr bandRow="1">
                <a:tableStyleId>{5C22544A-7EE6-4342-B048-85BDC9FD1C3A}</a:tableStyleId>
              </a:tblPr>
              <a:tblGrid>
                <a:gridCol w="2544282"/>
                <a:gridCol w="2544282"/>
                <a:gridCol w="2544282"/>
              </a:tblGrid>
              <a:tr h="4355576">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CA" sz="2000" b="0" u="none" strike="noStrike" cap="none" normalizeH="0" baseline="0" dirty="0" smtClean="0">
                          <a:ln>
                            <a:noFill/>
                          </a:ln>
                          <a:effectLst/>
                        </a:rPr>
                        <a:t>Australia</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n-CA" sz="2000" b="0" u="none" strike="noStrike" cap="none" normalizeH="0" baseline="0" dirty="0" smtClean="0">
                          <a:ln>
                            <a:noFill/>
                          </a:ln>
                          <a:effectLst/>
                        </a:rPr>
                        <a:t>Austria</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n-CA" sz="2000" b="0" u="none" strike="noStrike" cap="none" normalizeH="0" baseline="0" dirty="0" smtClean="0">
                          <a:ln>
                            <a:noFill/>
                          </a:ln>
                          <a:effectLst/>
                        </a:rPr>
                        <a:t>Belgium</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n-CA" sz="2000" b="0" u="none" strike="noStrike" cap="none" normalizeH="0" baseline="0" dirty="0" smtClean="0">
                          <a:ln>
                            <a:noFill/>
                          </a:ln>
                          <a:effectLst/>
                        </a:rPr>
                        <a:t>Chile</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n-CA" sz="2000" b="0" u="none" strike="noStrike" cap="none" normalizeH="0" baseline="0" dirty="0" smtClean="0">
                          <a:ln>
                            <a:noFill/>
                          </a:ln>
                          <a:effectLst/>
                        </a:rPr>
                        <a:t>Costa Rica</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n-CA" sz="2000" b="0" u="none" strike="noStrike" cap="none" normalizeH="0" baseline="0" dirty="0" smtClean="0">
                          <a:ln>
                            <a:noFill/>
                          </a:ln>
                          <a:effectLst/>
                        </a:rPr>
                        <a:t>Croatia</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n-CA" sz="2000" b="0" u="none" strike="noStrike" cap="none" normalizeH="0" baseline="0" dirty="0" smtClean="0">
                          <a:ln>
                            <a:noFill/>
                          </a:ln>
                          <a:effectLst/>
                        </a:rPr>
                        <a:t>Czech Republic</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n-CA" sz="2000" b="0" u="none" strike="noStrike" cap="none" normalizeH="0" baseline="0" dirty="0" smtClean="0">
                          <a:ln>
                            <a:noFill/>
                          </a:ln>
                          <a:effectLst/>
                        </a:rPr>
                        <a:t>Denmark</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n-CA" sz="2000" b="0" u="none" strike="noStrike" cap="none" normalizeH="0" baseline="0" dirty="0" smtClean="0">
                          <a:ln>
                            <a:noFill/>
                          </a:ln>
                          <a:effectLst/>
                        </a:rPr>
                        <a:t>Estonia</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n-CA" sz="2000" b="0" u="none" strike="noStrike" cap="none" normalizeH="0" baseline="0" dirty="0" smtClean="0">
                          <a:ln>
                            <a:noFill/>
                          </a:ln>
                          <a:effectLst/>
                        </a:rPr>
                        <a:t>France</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n-CA" sz="2000" b="0" u="none" strike="noStrike" cap="none" normalizeH="0" baseline="0" dirty="0" smtClean="0">
                          <a:ln>
                            <a:noFill/>
                          </a:ln>
                          <a:effectLst/>
                        </a:rPr>
                        <a:t>Germany</a:t>
                      </a:r>
                      <a:endParaRPr kumimoji="0" lang="en-CA" sz="2000" b="0" i="0" u="none" strike="noStrike" cap="none" normalizeH="0" baseline="0" dirty="0" smtClean="0">
                        <a:ln>
                          <a:noFill/>
                        </a:ln>
                        <a:solidFill>
                          <a:srgbClr val="002060"/>
                        </a:solidFill>
                        <a:effectLst/>
                        <a:latin typeface="+mj-lt"/>
                        <a:cs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CA" sz="2000" b="0" u="none" strike="noStrike" cap="none" normalizeH="0" baseline="0" dirty="0" smtClean="0">
                          <a:ln>
                            <a:noFill/>
                          </a:ln>
                          <a:solidFill>
                            <a:srgbClr val="000000"/>
                          </a:solidFill>
                          <a:effectLst/>
                        </a:rPr>
                        <a:t>Greece</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n-CA" sz="2000" b="0" u="none" strike="noStrike" cap="none" normalizeH="0" baseline="0" dirty="0" smtClean="0">
                          <a:ln>
                            <a:noFill/>
                          </a:ln>
                          <a:effectLst/>
                        </a:rPr>
                        <a:t>Hong Kong</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n-CA" sz="2000" b="0" u="none" strike="noStrike" kern="1200" cap="none" normalizeH="0" baseline="0" dirty="0" smtClean="0">
                          <a:ln>
                            <a:noFill/>
                          </a:ln>
                          <a:solidFill>
                            <a:schemeClr val="dk1"/>
                          </a:solidFill>
                          <a:effectLst/>
                          <a:latin typeface="+mn-lt"/>
                          <a:ea typeface="+mn-ea"/>
                          <a:cs typeface="+mn-cs"/>
                        </a:rPr>
                        <a:t>Ireland</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n-CA" sz="2000" b="0" u="none" strike="noStrike" cap="none" normalizeH="0" baseline="0" dirty="0" smtClean="0">
                          <a:ln>
                            <a:noFill/>
                          </a:ln>
                          <a:effectLst/>
                        </a:rPr>
                        <a:t>Italy</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n-CA" sz="2000" b="0" u="none" strike="noStrike" cap="none" normalizeH="0" baseline="0" dirty="0" smtClean="0">
                          <a:ln>
                            <a:noFill/>
                          </a:ln>
                          <a:effectLst/>
                        </a:rPr>
                        <a:t>Japan</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n-CA" sz="2000" b="0" u="none" strike="noStrike" cap="none" normalizeH="0" baseline="0" dirty="0" smtClean="0">
                          <a:ln>
                            <a:noFill/>
                          </a:ln>
                          <a:effectLst/>
                        </a:rPr>
                        <a:t>Republic of   </a:t>
                      </a:r>
                      <a:br>
                        <a:rPr kumimoji="0" lang="en-CA" sz="2000" b="0" u="none" strike="noStrike" cap="none" normalizeH="0" baseline="0" dirty="0" smtClean="0">
                          <a:ln>
                            <a:noFill/>
                          </a:ln>
                          <a:effectLst/>
                        </a:rPr>
                      </a:br>
                      <a:r>
                        <a:rPr kumimoji="0" lang="en-CA" sz="2000" b="0" u="none" strike="noStrike" cap="none" normalizeH="0" baseline="0" dirty="0" smtClean="0">
                          <a:ln>
                            <a:noFill/>
                          </a:ln>
                          <a:effectLst/>
                        </a:rPr>
                        <a:t> Korea</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n-CA" sz="2000" b="0" u="none" strike="noStrike" cap="none" normalizeH="0" baseline="0" dirty="0" smtClean="0">
                          <a:ln>
                            <a:noFill/>
                          </a:ln>
                          <a:effectLst/>
                        </a:rPr>
                        <a:t>Latvia</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n-CA" sz="2000" b="0" u="none" strike="noStrike" cap="none" normalizeH="0" baseline="0" dirty="0" smtClean="0">
                          <a:ln>
                            <a:noFill/>
                          </a:ln>
                          <a:effectLst/>
                        </a:rPr>
                        <a:t>Lithuania</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n-CA" sz="2000" b="0" u="none" strike="noStrike" cap="none" normalizeH="0" baseline="0" dirty="0" smtClean="0">
                          <a:ln>
                            <a:noFill/>
                          </a:ln>
                          <a:effectLst/>
                        </a:rPr>
                        <a:t>Mexico</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n-CA" sz="2000" b="0" u="none" strike="noStrike" cap="none" normalizeH="0" baseline="0" dirty="0" smtClean="0">
                          <a:ln>
                            <a:noFill/>
                          </a:ln>
                          <a:effectLst/>
                        </a:rPr>
                        <a:t>Netherlands</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n-CA" sz="2000" b="0" u="none" strike="noStrike" cap="none" normalizeH="0" baseline="0" dirty="0" smtClean="0">
                          <a:ln>
                            <a:noFill/>
                          </a:ln>
                          <a:effectLst/>
                        </a:rPr>
                        <a:t>New Zealand</a:t>
                      </a:r>
                      <a:endParaRPr kumimoji="0" lang="en-CA" sz="2000" b="0" i="0" u="none" strike="noStrike" cap="none" normalizeH="0" baseline="0" dirty="0" smtClean="0">
                        <a:ln>
                          <a:noFill/>
                        </a:ln>
                        <a:solidFill>
                          <a:srgbClr val="002060"/>
                        </a:solidFill>
                        <a:effectLst/>
                        <a:latin typeface="+mj-lt"/>
                        <a:cs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CA" sz="2000" b="0" u="none" strike="noStrike" cap="none" normalizeH="0" baseline="0" dirty="0" smtClean="0">
                          <a:ln>
                            <a:noFill/>
                          </a:ln>
                          <a:effectLst/>
                        </a:rPr>
                        <a:t>Norway</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n-CA" sz="2000" b="0" u="none" strike="noStrike" cap="none" normalizeH="0" baseline="0" dirty="0" smtClean="0">
                          <a:ln>
                            <a:noFill/>
                          </a:ln>
                          <a:effectLst/>
                        </a:rPr>
                        <a:t>Poland</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n-CA" sz="2000" b="0" u="none" strike="noStrike" cap="none" normalizeH="0" baseline="0" dirty="0" smtClean="0">
                          <a:ln>
                            <a:noFill/>
                          </a:ln>
                          <a:effectLst/>
                        </a:rPr>
                        <a:t>San Marino</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n-CA" sz="2000" b="0" u="none" strike="noStrike" cap="none" normalizeH="0" baseline="0" dirty="0" smtClean="0">
                          <a:ln>
                            <a:noFill/>
                          </a:ln>
                          <a:effectLst/>
                        </a:rPr>
                        <a:t>Slovakia</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n-CA" sz="2000" b="0" u="none" strike="noStrike" cap="none" normalizeH="0" baseline="0" dirty="0" smtClean="0">
                          <a:ln>
                            <a:noFill/>
                          </a:ln>
                          <a:effectLst/>
                        </a:rPr>
                        <a:t>Slovenia</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n-CA" sz="2000" b="0" u="none" strike="noStrike" cap="none" normalizeH="0" baseline="0" dirty="0" smtClean="0">
                          <a:ln>
                            <a:noFill/>
                          </a:ln>
                          <a:effectLst/>
                        </a:rPr>
                        <a:t>Spain</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n-CA" sz="2000" b="0" u="none" strike="noStrike" cap="none" normalizeH="0" baseline="0" dirty="0" smtClean="0">
                          <a:ln>
                            <a:noFill/>
                          </a:ln>
                          <a:effectLst/>
                        </a:rPr>
                        <a:t>Sweden</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n-CA" sz="2000" b="0" u="none" strike="noStrike" cap="none" normalizeH="0" baseline="0" dirty="0" smtClean="0">
                          <a:ln>
                            <a:noFill/>
                          </a:ln>
                          <a:effectLst/>
                        </a:rPr>
                        <a:t>Switzerland</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n-CA" sz="2000" b="0" u="none" strike="noStrike" cap="none" normalizeH="0" baseline="0" dirty="0" smtClean="0">
                          <a:ln>
                            <a:noFill/>
                          </a:ln>
                          <a:effectLst/>
                        </a:rPr>
                        <a:t>Taiwan</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n-CA" sz="2000" b="0" u="none" strike="noStrike" cap="none" normalizeH="0" baseline="0" dirty="0" smtClean="0">
                          <a:ln>
                            <a:noFill/>
                          </a:ln>
                          <a:effectLst/>
                        </a:rPr>
                        <a:t>Ukraine </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n-CA" sz="2000" b="0" u="none" strike="noStrike" cap="none" normalizeH="0" baseline="0" dirty="0" smtClean="0">
                          <a:ln>
                            <a:noFill/>
                          </a:ln>
                          <a:solidFill>
                            <a:schemeClr val="tx1"/>
                          </a:solidFill>
                          <a:effectLst/>
                        </a:rPr>
                        <a:t>United   </a:t>
                      </a:r>
                      <a:br>
                        <a:rPr kumimoji="0" lang="en-CA" sz="2000" b="0" u="none" strike="noStrike" cap="none" normalizeH="0" baseline="0" dirty="0" smtClean="0">
                          <a:ln>
                            <a:noFill/>
                          </a:ln>
                          <a:solidFill>
                            <a:schemeClr val="tx1"/>
                          </a:solidFill>
                          <a:effectLst/>
                        </a:rPr>
                      </a:br>
                      <a:r>
                        <a:rPr kumimoji="0" lang="en-CA" sz="2000" b="0" u="none" strike="noStrike" cap="none" normalizeH="0" baseline="0" dirty="0" smtClean="0">
                          <a:ln>
                            <a:noFill/>
                          </a:ln>
                          <a:solidFill>
                            <a:schemeClr val="tx1"/>
                          </a:solidFill>
                          <a:effectLst/>
                        </a:rPr>
                        <a:t> Kingdom </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28544</TotalTime>
  <Words>1038</Words>
  <Application>Microsoft Office PowerPoint</Application>
  <PresentationFormat>如螢幕大小 (4:3)</PresentationFormat>
  <Paragraphs>139</Paragraphs>
  <Slides>9</Slides>
  <Notes>9</Notes>
  <HiddenSlides>0</HiddenSlides>
  <MMClips>0</MMClips>
  <ScaleCrop>false</ScaleCrop>
  <HeadingPairs>
    <vt:vector size="4" baseType="variant">
      <vt:variant>
        <vt:lpstr>佈景主題</vt:lpstr>
      </vt:variant>
      <vt:variant>
        <vt:i4>1</vt:i4>
      </vt:variant>
      <vt:variant>
        <vt:lpstr>投影片標題</vt:lpstr>
      </vt:variant>
      <vt:variant>
        <vt:i4>9</vt:i4>
      </vt:variant>
    </vt:vector>
  </HeadingPairs>
  <TitlesOfParts>
    <vt:vector size="10" baseType="lpstr">
      <vt:lpstr>Office Theme</vt:lpstr>
      <vt:lpstr>PowerPoint 簡報</vt:lpstr>
      <vt:lpstr>What brings us here today:</vt:lpstr>
      <vt:lpstr>Background</vt:lpstr>
      <vt:lpstr>IEC:  One program with many opportunities</vt:lpstr>
      <vt:lpstr>How much does it cost? What kinds of support are available to you?</vt:lpstr>
      <vt:lpstr>Benefits to Youth, Canada, and Partner Countries of working and travelling abroad</vt:lpstr>
      <vt:lpstr>How to Apply</vt:lpstr>
      <vt:lpstr>Learn more about IEC </vt:lpstr>
      <vt:lpstr>Annex A: List of IEC’s 33 Partners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Nicolas</cp:lastModifiedBy>
  <cp:revision>1006</cp:revision>
  <cp:lastPrinted>2017-02-15T18:19:05Z</cp:lastPrinted>
  <dcterms:created xsi:type="dcterms:W3CDTF">2010-07-27T20:22:16Z</dcterms:created>
  <dcterms:modified xsi:type="dcterms:W3CDTF">2017-02-16T15:45:03Z</dcterms:modified>
</cp:coreProperties>
</file>