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6" r:id="rId2"/>
    <p:sldId id="263" r:id="rId3"/>
    <p:sldId id="266" r:id="rId4"/>
    <p:sldId id="274" r:id="rId5"/>
    <p:sldId id="260" r:id="rId6"/>
    <p:sldId id="257" r:id="rId7"/>
    <p:sldId id="259" r:id="rId8"/>
    <p:sldId id="267" r:id="rId9"/>
    <p:sldId id="258" r:id="rId10"/>
    <p:sldId id="273" r:id="rId11"/>
    <p:sldId id="279" r:id="rId12"/>
    <p:sldId id="261" r:id="rId13"/>
    <p:sldId id="264" r:id="rId14"/>
    <p:sldId id="272" r:id="rId15"/>
    <p:sldId id="277" r:id="rId16"/>
    <p:sldId id="290" r:id="rId17"/>
    <p:sldId id="291" r:id="rId18"/>
    <p:sldId id="287" r:id="rId19"/>
    <p:sldId id="282" r:id="rId20"/>
    <p:sldId id="293" r:id="rId21"/>
    <p:sldId id="295" r:id="rId22"/>
    <p:sldId id="288" r:id="rId23"/>
    <p:sldId id="294" r:id="rId24"/>
    <p:sldId id="289" r:id="rId25"/>
    <p:sldId id="278" r:id="rId26"/>
    <p:sldId id="276" r:id="rId27"/>
    <p:sldId id="271" r:id="rId28"/>
    <p:sldId id="275" r:id="rId29"/>
    <p:sldId id="268" r:id="rId30"/>
    <p:sldId id="270" r:id="rId31"/>
    <p:sldId id="285" r:id="rId3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29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185" autoAdjust="0"/>
  </p:normalViewPr>
  <p:slideViewPr>
    <p:cSldViewPr>
      <p:cViewPr varScale="1">
        <p:scale>
          <a:sx n="86" d="100"/>
          <a:sy n="86" d="100"/>
        </p:scale>
        <p:origin x="-36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CCF36-BFEC-451C-A5F9-68E9787151B9}" type="datetimeFigureOut">
              <a:rPr lang="sk-SK" smtClean="0"/>
              <a:t>21. 2. 2013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92730-7841-409F-B0B7-B52DD8736A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782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92730-7841-409F-B0B7-B52DD8736A02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9246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55ED-218F-4403-A135-06B2FA6B647D}" type="datetime1">
              <a:rPr lang="sk-SK" smtClean="0"/>
              <a:t>21. 2. 2013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80E4-35DD-452A-8FA1-FD2459F650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777817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2E4C-749B-46F0-888F-BE7B64AE8017}" type="datetime1">
              <a:rPr lang="sk-SK" smtClean="0"/>
              <a:t>21. 2. 2013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80E4-35DD-452A-8FA1-FD2459F650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679139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412F-9870-4048-AD2A-1CE7F29E2E9A}" type="datetime1">
              <a:rPr lang="sk-SK" smtClean="0"/>
              <a:t>21. 2. 2013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80E4-35DD-452A-8FA1-FD2459F650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750408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FF42-F3FE-4B08-987B-848338F09C80}" type="datetime1">
              <a:rPr lang="sk-SK" smtClean="0"/>
              <a:t>21. 2. 2013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80E4-35DD-452A-8FA1-FD2459F650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390522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7F5F-E3ED-4976-A36B-204218724AF5}" type="datetime1">
              <a:rPr lang="sk-SK" smtClean="0"/>
              <a:t>21. 2. 2013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80E4-35DD-452A-8FA1-FD2459F650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882660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DE80-BA2F-4E8C-8730-437A0B719055}" type="datetime1">
              <a:rPr lang="sk-SK" smtClean="0"/>
              <a:t>21. 2. 2013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80E4-35DD-452A-8FA1-FD2459F650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746025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52312-07A1-40CE-A2C0-FC360D984502}" type="datetime1">
              <a:rPr lang="sk-SK" smtClean="0"/>
              <a:t>21. 2. 2013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80E4-35DD-452A-8FA1-FD2459F650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503009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19AF8-4ACE-4271-91A0-D54FAD95089C}" type="datetime1">
              <a:rPr lang="sk-SK" smtClean="0"/>
              <a:t>21. 2. 2013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80E4-35DD-452A-8FA1-FD2459F650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150100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27733-78E4-43AA-A01A-F7AD7E957E70}" type="datetime1">
              <a:rPr lang="sk-SK" smtClean="0"/>
              <a:t>21. 2. 2013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80E4-35DD-452A-8FA1-FD2459F650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578863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78B88-6EEE-42BE-839A-E90C93E12E71}" type="datetime1">
              <a:rPr lang="sk-SK" smtClean="0"/>
              <a:t>21. 2. 2013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80E4-35DD-452A-8FA1-FD2459F650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829083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3097-8A34-479F-AE44-19D32D24C0E9}" type="datetime1">
              <a:rPr lang="sk-SK" smtClean="0"/>
              <a:t>21. 2. 2013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80E4-35DD-452A-8FA1-FD2459F650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496416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27520-C6A0-4898-B85F-62C594431DD8}" type="datetime1">
              <a:rPr lang="sk-SK" smtClean="0"/>
              <a:t>21. 2. 2013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380E4-35DD-452A-8FA1-FD2459F650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244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992888" cy="1584176"/>
          </a:xfrm>
        </p:spPr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  <a:latin typeface="Bookman Old Style" pitchFamily="18" charset="0"/>
              </a:rPr>
              <a:t>The Slovak Republic</a:t>
            </a:r>
            <a:endParaRPr lang="sk-SK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3789040"/>
            <a:ext cx="6984776" cy="2880320"/>
          </a:xfrm>
        </p:spPr>
        <p:txBody>
          <a:bodyPr>
            <a:normAutofit fontScale="92500" lnSpcReduction="20000"/>
          </a:bodyPr>
          <a:lstStyle/>
          <a:p>
            <a:r>
              <a:rPr lang="sk-SK" sz="2400" b="1" dirty="0" smtClean="0">
                <a:solidFill>
                  <a:srgbClr val="3429BD"/>
                </a:solidFill>
                <a:latin typeface="Arial" pitchFamily="34" charset="0"/>
                <a:cs typeface="Arial" pitchFamily="34" charset="0"/>
              </a:rPr>
              <a:t>Economic Division</a:t>
            </a:r>
          </a:p>
          <a:p>
            <a:r>
              <a:rPr lang="sk-SK" sz="2400" b="1" dirty="0" smtClean="0">
                <a:solidFill>
                  <a:srgbClr val="3429BD"/>
                </a:solidFill>
                <a:latin typeface="Arial" pitchFamily="34" charset="0"/>
                <a:cs typeface="Arial" pitchFamily="34" charset="0"/>
              </a:rPr>
              <a:t>Taipei Representative Office in Bratislava</a:t>
            </a:r>
          </a:p>
          <a:p>
            <a:endParaRPr lang="sk-SK" sz="2400" b="1" dirty="0">
              <a:solidFill>
                <a:srgbClr val="3429BD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solidFill>
                <a:srgbClr val="3429BD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b="1" dirty="0">
              <a:solidFill>
                <a:srgbClr val="3429BD"/>
              </a:solidFill>
              <a:latin typeface="Arial" pitchFamily="34" charset="0"/>
              <a:cs typeface="Arial" pitchFamily="34" charset="0"/>
            </a:endParaRPr>
          </a:p>
          <a:p>
            <a:endParaRPr lang="sk-SK" sz="2400" b="1" dirty="0" smtClean="0">
              <a:solidFill>
                <a:srgbClr val="3429BD"/>
              </a:solidFill>
              <a:latin typeface="Arial" pitchFamily="34" charset="0"/>
              <a:cs typeface="Arial" pitchFamily="34" charset="0"/>
            </a:endParaRPr>
          </a:p>
          <a:p>
            <a:endParaRPr lang="sk-SK" sz="2400" b="1" dirty="0">
              <a:solidFill>
                <a:srgbClr val="3429BD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sz="2400" b="1" dirty="0" smtClean="0">
                <a:solidFill>
                  <a:srgbClr val="3429BD"/>
                </a:solidFill>
                <a:latin typeface="Arial" pitchFamily="34" charset="0"/>
                <a:cs typeface="Arial" pitchFamily="34" charset="0"/>
              </a:rPr>
              <a:t>2013</a:t>
            </a:r>
          </a:p>
          <a:p>
            <a:endParaRPr lang="sk-SK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data:image/jpeg;base64,/9j/4AAQSkZJRgABAQAAAQABAAD/2wCEAAkGBhISEBAQEhAPFBQUDxAPDw4PEA8QDxUQFBQVFBUQFBQXHCYeFxkjGRQUHy8gIycpLCwsFR4xNTAqNSYrLCkBCQoKDgwOGg8PGiwkHyQsKSwsLS0sKSwpLCwvLCwpLS8sLCwsKSwpKS0sLCktLCwsLCwsLCwsLCwsKSwsLCwsLP/AABEIAK0BJAMBIgACEQEDEQH/xAAcAAAABwEBAAAAAAAAAAAAAAABAgMEBQYHAAj/xABKEAABAwICBgcDCAcGBQUAAAABAAIDBBEFIQYSMUFRYQcTInGBkaEyUnIUI0JTYoKSsSRDc6KywdEzRHSzwuE0Y6Pw8RVkk9Lj/8QAGwEAAQUBAQAAAAAAAAAAAAAAAAIDBAUGAQf/xAAyEQACAgAEAwUHBAMBAAAAAAAAAQIDBAURIRIxURMyQaGxImGBkcHR8BQVI3EGUuFD/9oADAMBAAIRAxEAPwDb7Ij2JRAUARFdTXuq3XYbc7FdJmXUdUUl9yAKdHQWKnsNcW2S7qDkjMp7IAk458kyxB1whBsmlXNkgCsYvFtVYqIs1aMUkGfiSd1uKz7GtK2tJbBZzthlObB8I+keezvXG0h2qmVstIonBiEVOA6V4HBo7T3dzf57E/w/SeumA+R0Di07Jp76p5jNrfUrLTK57i5zi5xObnEklXzo10ofFPHSvJdFK4MZc5xyO9kt+yTkRzB43Zc9XoXUcAqq3NJSa68i2MrNIWjWEFOR7rW059A+/qlKfpQngeI8Qo3xE/rI2vb46j/aHwu8Ff6U5JLFKSOWN0csbJGEZseA5v8AseYS+BrkyCsXVPayqOnu1TGDMYiniEsMjXsdezmneNrSNoI4HNQslYWyBwNiDkVS8eiOD1TJKeQuhm1tekc462q0i+e8C/ZdtBFjcXU1/wCotk1JGOu14DmnZkeW48l2MtdmM4ihVpTg9Yvk/o/eaDS1LZWc7ZhMq7CgdyYYRORZWFkgcEsiFPrcKyOSy/TfAS0lwG+4PNbrU0t1UdKsE143ZbigDPtBNLTC9rXHLYRfetro5mTsBFjcLzdX0RhlvbYVpWgGlnsxuPIIAu+I4KDuVcrcFGeSv0Uge2+SYVtCDdAGa1OFW3KNnw/kr9WYdyULU0HJAFNmouSYzUitlRRclGz0nJAFcfCkXMU3LSplLTIAjSELZLJd8SQkYgCQoq6x2q14TjOzNZ4ZCE8pMRtvQBseH4uMs1NwYqOKyCgxwi2asVHjt96ANMixTLb6rlSIsZy2rkAabrIpckDMimZAHV1ayKN8sjtVjGl73ZmzQLk2GZUA3T/Dnf3uMfE2Vv5tTLpOxHUw6RoOcskUXeC7XPoxYtrpiy1xeiL3LsshiqnOba30WmhvY0uoDsraXxlaPzRJNKqEf32l/wDmjP5FYNropckdu+hPeRVf7vyNprdPaBn96Y7lG2V/5NsqpjHSjFmIIZHnc6UiNnfYXcfRZ496byuR2smJ/asPXz1Y9xrSSepv1j+zt6pnZj8RtPeSVDhGc9PsNwGabNrdVv1j7tb4ZXPgjdnZSrqWmyQ1jKmNHJLVdIcv+Kp99v1jVYsJ0KgbYyl0p4XLI/IG581ecGw+GO3Vwwt5tjYD52ulKptkaWa1xTUU2Xaldki1r7ApGkkRcQf2T3KQZ0wfpBxF0tfUXOUbupYNwazb5uLj4pzoHiOtrU5PsnrGD7JNnAeJB+8VC6XP/Tqv/ES/mmOC4i6CdkzRfVObdgc05Ob4j+SjRej1NPdV2uHVa6LQ9AYUzIKbjFlC6L18VRE2WJ4c02B3Oa73Hj6Lv++asbYslJ11MzKLi9Jcwl7ppXUes0p09tkdmYQcMY02wCzi4DjdVXC5zE8Ebitu0nwcPaclkuJ4SY3nLegDUNFcc12NurQXAhZTopVFtgtJoqi7QgAtTT3UPVUisT0xqIUAVWppFF1FIrXUUyjKimQBVp6RMJaVWaemUfNTIArc9KmEsKss1Mo2qpUAV2oiUc6QtKnqiFQ1dBtQA4pa9S9LXnLNU5k1ipOkrNiALnHipttXKvsqckKANtZ0j4a7++Rj42TM/NqkMO0hpqjWEFRFLqgF/VvDi0G9iRu2FecCtT6Gab5msl96WKMH4Gucf8wK3xWBhTW5psh1XynLhaHXS7VfM0sfGWR/4GBv+srMtZXrpanvPTM92B7/ABe+3+hUNZyzvM9CyyPDhY/F+YJciF65yISkE6Ugr3JEZkDi4DzKM9DSMvLEOMsY83BLiQbpPRmiyUzAco4xnuYwfyXB2aNVyBoc5xDWi5LnGwHiq3W6YRtuIml59512s8tp9FLbSMhGuy57blupn5qcoagAgEgE7ASATyAKxqo0kqJNspaPdj7A8xmfEp9oZ2q+mJzPWF1zmcmOO3wSO03Jqy6Sg5SlyXgb7RSZI+IP7JTShela93ZKcKsxfpIw4CVtQ0e2dSW3vgdl3iAR3t5qpU4zWm6TUfXMljyuQdT425t9QAs2pmZ/y58FHsWnI0eWWdpFRb3RMYTic1O8SQyvjdsJYbXHBw2OHIq94V0v1DLCeGKUe8wmF/8ANp8gs8YjgphTlHkaCzB0Xr+SKfr80bdhfSXQ1Fmue6B53TgNZfh1gu3zIVjidsN7g5gjYRxBXnEFTmjmmNRRkBjteK/ap5CdS3Fh+geYy4gp6N/hIpsVkK04sO/g/ubxUwBzfBUTSDAbkmytGi2lENbEXxE3bYSRuFnscRezrZZ7iMin1fQhw2KSmmZicJQk4yWjRmdBh5Y7Yrjht7Bc7CbHYnlNS2QIFwk5GpfURC1AEfNEo+eBTT2JpLCgCAnp0wmplYZoExmp0AV2amUdU0qss1Oo+opkAVGsplC1sGRVyraVV+sp7XQBSq2KxRKaospbEqbaoF7bFAE5HU5bUCjY58ly5qBLrb+iuh1MMjd9bLNL4a3Vj0jHmsRP+69IaO4d1NJSwbCyniY74tUF37xK0OaS0rUer9Cuwi9psybpKqdfEZR7kcUXiG659XlVaykMereuqqmXc+eVw+HWIb6AJgVkJPVnqWHr7OmMeiQQhJlKFEKDshFyNRTiOWOQgkMe15Atc6pvbNSOC4E+qe9jHMaWs1y5+ta1wLZA55+ikndHlRfOWDvvIfTVTkU3yKy++mLcJsgMYxmSodd5s0HsRt9lvPmeZ9FHBtzbfuAzPkr7TaBRNzke+Q+635tn9T5hStPhscQtHGxnwgXPe7b6p1Qb5lXLHVVrhrRQaPRqpktaItHGQhg8jn6K2aK6JSQzxzPkjOqH9husTdzS3aQBv9FMNCkKMpagiFPH2STWyTLNQOTmtPZTGgcndWeylkEy3CK/XqKuEnNlTM5nwOkdceDs/vJ3iOgBncZadzWvdm+J/ZY5x+k130SeBFuYVbqiaPFHOebsc9zyeMUriSe8H+DmtcwMZt7wbjYeYTaXEtGWVlk8PYra/FGKuYWktO0EtI5g2IQXS1cPnZf2sv8AGU2JUI3Cl7KYq1yOCm4clWORoORmWjo+x35LWx3No5rQS8BrHsP8HW8HFbu07l5kHf5fmvQ2juLddRQVLsy6AOksCTrtFn2A25tOSk0S5xMvn+HUZRuXjs/oST4AUAgSGF41BUxiWCaOVh+lG4OtycNrTyKe3UlrR6MzK3Gz403c1PZE3cFwBs5qRkjTstRHMQBGyQppLApd8SbyQoAg5qdMZ6dT8sCZTQIArNXTKvYjSbVdamnUJX0u1AFBr6faq1XU9irziNLYlVrEKZAFeBXJaSHNckgW7RvDflFZSwbnzxtd8AOs/wDdDl6B0iruppambZqQyOHxWs31IWV9DOFdZXvmIyggcQf+ZJ2G/u9Yrv0sVvV0PVjbNMyP7rbyO/hb5q1ze3+Th6ITlVPaTjHq18jF7ICjkIhWbPSmtApSZRykylDMi89G9P2KmW210cYPwguP8TVapQofQeDVoWH33ySfvao9GBSFfiUUX9rLGzk9wDvBu0qZDaKMVjG7cRLh33CyNTeRqi6vTelb7LpHn7DCB5usoaq0/P6uADgZHk+jQPzXeNCY4K+XKJaNVO6Xas3n0wqnbHsZ8EbfzddW3QepkkhfJI9zyZS1pcb2DWtuB4lcU03ohVuDnVDjk0XugTyq9nwTOgTuseAwkmwAJJOwAC5KWQjMNP8ADddvWgZxHtfs3WBPgbHuJU30XY+JGCmee3FYx32uhuMu9twO63NPJ2Nc7c5rhyLXNI9QQfVULEsLlw+pZJGXAa2vTzDl9B3EgGxB2g801L2XxFthIxxFbw8u94DbFW2nnHCeYeUjkxcnNXVGSSSUgAvkfIQ29gXuLiByuSmr1E8TXpNQWvQLrJRj03JRmPXdBEZ6Metctr6J6nWw4N+rnlYO42kH8axCNy17oZm/RqpvCoafxRt/+qXTtIhZylPCa9GvsZjj3W0GJVTYJJInMqJNR0bi09W467BltGq5uRyVx0a6a5G2jrY9cbPlEIAkHN0fsu7227lBdL9Pq4pIffhgk8dXU/0Kk3W1VVeIpi5rfRb+J5o5yrm0up6hwvHYKqPraeZkjd5Yc2ng5pzaeRATkleX8PxOWCQSwyvjeNj43FptwPEcjktJ0c6ZyLMrYr7vlEAAPe+LYfukdyqr8tnDevdeZLrxMXtLY1eyDVTLB8fp6putTzxyDeGntt+Jh7TfEKRsqxpxej2JSafIQcxJPjTvVRXMXDpHSRJpNApZ8SbSwoAgqiBRFbS7VZ54FGVVPtQBRcVo9qqlfTbVouI0m1VDFKSx2IApc1NmuUrLTZoEkDWugvV6isy7XyiO536vV9keev5pfpop/maR/CaVh+8wH/QoPoMr7VFXAT7cLJWj9m4tPpIFc+lWi6zDnOt/ZSxy+F9R3o/0U3NINXT/ADwJGS2KN1T9+nz2MQLUm5qXIRHBUZ6NKI2cEmU4c1JOCUmRZxJN+llQIY4I3CJjGBnzQs822kvOYub7LKFe65JOZJuScyTxJ3oxCIQl6kFVRh3VoFKCyMUFkHWtQllp+hVPq0kP2td/4nE/lZZiVp1HpDR08cUb6mK7I2MIYXSG4aAfYB33T9MJSeyKXNJqMEurLpQtSWlc+pRVTuFPIAebmlo9So7CNMqGQhraqIE5ASa0V+QLwAUPSRUamHyD33wxjmC7XPoxPWRlBboqMMlZbGK6opWg2NXPyV52XMBPAZui8No8Vf34dHPGYpWBzHbQdoO5zTtDhxWIMlcx7XtJa5rg5rhtDgciFsGiGkLaqIHISMsJoxuPvt+yc+7Z3sQlquFlpmGGlVPtq9voxhN0RBxvFV2G5s0WsR95rhfyWb1MWq5zfdc5vkSP5L0VRu2eC8+4wy0844TzD/qOSLYqPIsMqxdt/FGx66JaEY8oGuXSIjSmye3pIexlax0MP+brP2kJ/desjiK1joZ/s6w/82Efuv8A6rtffQzmb1wkvh6ogOm1n6dA7jRtH4ZZf6rOSVpHTcf0ul/wrv8ANcs1JW0wj/gj/R5vcv5GHBRwk2o4UyLGJC1PO5jg9jnNcM2vY4seO5wzCvGA9L1ZDZs2rUsGXb7E1uUgGf3ge9UQIVyyiu1aTWp2Nkod1noPR7pFoauzGy9VKcuoqLRuJ4NdfVf4G/JWiy8qWVn0c6Rq2js0SdbEP1E5LwBwY/2meBtyVRflT51P4P7kyvFrlNHoFzEk+NVTR3pWoqmzJHfJ5DYak5AjJ+zL7J8dUq42uLjvBHDiqeyudb0mtCbGSlumR00Sj6mDapx8aZTwpsUVauptqquLUe3JX6rp+SrmJUmRQBnktNmclym56HtHJckgRfR1i3yfEqV5NmveYH8NWUag8nFp8F6BxahE8E0B2SRPjz4uBAPgbFeWWOIsQbEZgjaCMwfNemdF8cFVSU9SNskYLxwkHZe3wcHK7zWveM/gQsFNx26bnn+WItc5jhZzXFrhwcDZw8wkyrd0m4L1Fc6QDsVA65vDX2SN/Fn99U50oG0hZhVzcuGK1PVK8XXKmNspJJrxenqc4JB4RnVTefkkH1Y4FS44DEvlB+hXXZtgo/8Aovhq/RM5wRCiOqeXqifKeXqnP2/ELnHzRCecYNvv+T+wrZJySgd/BA+oyyv4puVKwuXOT4rdl0K3H5xGC4KHq+vgc+QlA1dZGa1XkK4x2itDLWWzsfFN6sUYpEY1L1DaZ0jjC14kZGcw1wBHZJzAz2bFHtCEhPWUxtg4SWwmm+dNishzQ5cneF4lJTytmidqub4tIO1rhvaeCYQuyt5JRYq+p02OD8D0jDXQxVKs8Hz+qN50P0kjrIw9mT22EsJNyx382ncf5hY3jg/San/Ez/5jklhGKy08rZoXljxsIzBG9rgfaabbCi1lQZHvkNrve97rZC7iXG3K5Tc58SSDB4H9PZKUe60R0qRBS04SG9CFWd4dwlbB0QUxbSzyHY+oAbzEbACfNxHgsegBOwXOwAbzuC9DaM4b8mpYIN7Ixr23yHtPP4iUute1qQc0uUaFDxb9DMumt96ynHCk/OWT+izhyuPSjigmxKYAgthaymBG8suX/vvcPBU4rYYdONMU+hg7N5sMxKhJMSoUyAxIMEZFRgU8NnLkNkC6Bym8B0zrKOwgncGfUSfOQ/gPs/dsoRckThGa0ktRUZOO6NfwTpphfZtXC6I75Ybyxd5Z7bfDWV2w7GKeqbrU88Uo3iN4Lh8TPaHiF5qQtcQQ4EgjY5pIcO4jMKrtyquW8Hp6EqGLktpbnpGpgUHX0yymg6QsQiAAqnPaPoVAbMO67u16qUb0tT2tJTU7uJY6SM+RLlXTy26PLRkqOJgyxS0eZXKsO6T/AP2n/X//ADXKP+iu6eg520OpTFp/QxpLqvkoHnKS81Pf6wD5xg72gO+47is7+RDifRK0jXxSMljfqvY9r2OAzDmm4PmrK7HYW+twctPgyQskx9UtVDX+mjdekjR01lC8MF5YvnoQNrrDtx89Zt7cw1efdb+q9KaK6QtrKaOdtg72ZYwfYlHtN7t45ELH+lDRP5JVGaNtoKguey3ssl2vi5e8ORPBIyq5KTrfjyIWNrmueu22nQpRKKUYoCr2RWIRKKQlHIlkw0OILZcjWQJGgoKjtCAJVoSoxEtggLnIyI5PPZCAI3WcE6TElKRz22/7qgzHCStfaQ5mnyfMYULsrOTeqfgPo0sdibwnYnCzUtmbqp6x1Gc4TbenVQmu9OLkQbu8W7o7wjr6xjiLshtM7gXA2Y38Wfc0rX8bxptJSTVLrXYy7AfpSnJjfFxHhdVfo9wfqKZpcLPktLJxAI7LfBp8yVWulbSTrZW0TD2ITrTEb5yLav3QSO9x4KywWH7Saj8WZHM8VxTbXJbIoc8hcS5xJc4lznHaXE3J8yU3KVeUktRPoZ1CkaVCTjCUTsOQiRxKEFEJXApWu5zQVCFFBRk6hIBQISgQAIXLlyAAIRHNSiKQkSR1MblqFKaq5NcI5xEqhAQIwXnZ7Qiw6F6UuoqjXNzE+zZ2C57O6QD3m+ouN62DH8Ghr6R0LiCyRofFK2ztV21kreO3xBI3rz+tC6MtM+rLaGd1mOP6NI45Nef1RPAnZwJtvFpNFrg15GfznL+1XbQW65+9fdehmmL4VJTTSU8zdV7HWcNxG0Oad7SMweBTIr0Hp3oPHiEQIIZOwHqpiMiMz1clsy0nftBueIOEYxhE1NKYZ43RvG52wj3mO2ObzF1ssLi43x0fe6HnltLrfuI9yBCUCkMaAQISVwCS0dBaEqAitajlOxQhsApN5RyUi4rk2diFcUS65xQBRG9x1IdUk1u5SbTcXCiIk5jlI2eW5V+LyxXrjr2l5M0GV528L/FdvDzX/BSoUholg/yipbcfNss+Tgc+yzxPoCo4nXsGgkkgBo23OQAWlaN4W2kgu8htgZZ5DsBAue8NGX/lUMapRlwyW6LzH4uCrUoPXi5EppFpEKKlMgI6192U7T9ZbN5HBt7nwG9Y255JJJJJJJJNyScySeKkdJcfdVzmQ3DANSFh+jGDv+0TcnvtuCjQtZgsP2UN+bMLfZxy9wR6TSj0QKRLmNoVjCOUViMU/HZDb5ibigBRHFc0pni3F6bDhqUCRYlWqTFjTBQIUCUJAQrigBXDoZAQuQkLoCdkKNZAucIEiEdA0LiV5oe38jkNkAQkoA0LRLpQMbWwVms5os1lSBrPA4SAZuH2hc8QdquVSylrorEQVERzFiHgHiCM2O8isGcUenqXxu143vY73o3OY7zCkV3SiZ7F5PVa3Kt8PoX/ABfofhdd1NO+I/VyjrY+7WycPHWVPxHo2r4ibQtlHvQSMd+66zvRSlD0k1sYAc9kwH1ze1+Ntj53UgOlcn2qTP7M2XqxWdeZ2RWjev8AZnbsitT2Sf8ATKK/RWsG2jqvCGQ/kEzkpXMOq9j2O92RrmO8jmtYw3pRguOsp5mj3mPjk9Dqq7UmK0FdFq69PM3fFMG6wPON+YPNS68233iiDflF1S1kmvQ85BFcV6FqdAcNcP8AgYBzjD4/VhCreKdFFC4ExuqIj9mQSN8ngn1U+OaVPmmiueEmvExpzkg5yu+MdGE8dzFNFKNwdeGT1u31CqFfhU8JtLDIzmWnV/EMvVK/U1z7rOdlKPNDMlGaERvelmW4hdjuzj2FYwlCpDBtHKmpIEFPLJf6TWEMHe82aPNadox0SthtPWlkrxZzaducLTuLz+sPLJvxJy3FV0x9p79PETCqU3sVjQbRVwtWSi1wfk8ZGZvl1xG4e73k7LXY6daSa5NJEew13zzmnJ8gz6sHg3fz+FWXpD0u6rWpoDeU5SyN/VNP0QfrCPwjna2YspDyVRXZXKx3WtLoi0/S4icFCuDfvE2o4CVFIeI9Uf5GeSso4/DPbjQ1LKMbpr2b8vuNXojUrMwjIhEYFKTUt0V8oSg3GS0fvFWhFkRwk5SnpbIaXMbvK5hSbnJaCMncq+VkYvWT0JcKp2PhgtWLMSzSjRUnE+ScCjHE+i5+64aOzl5P7FhHIMdYtVDzQ2XFOTRcCPFJup3Dd4jNSqsfh7dozX5/ehEvyjGULWdb092/oIlFRyilSysOBRkQIwXUAYBcuC5KQnUkSUUICUcBeYnuHM5JucukcgaF0S5a7HAIHFHITeVyBuT4UFe5KRRIsLN6cFdYmuOvtMFEd4eOaAlcuDjY4p8RljN45ZWfs5Hs/IqWpukOtj9qUSjhO0OP4hZ3qoB6azFLi2Q8TVXNe1FP4F4j6SI35SxujPvMPWM7/eHqndLiUcx+bkY6+5rhfy2rMHlLU8QKf42uZnpZdXZLSD0NqoNHWPsXQxu+KJjvzCsFFo7CyxFPA3mII2+uqsHhkcBk947nOH5FKulcdrnnk5zj+ZR+pf4x6P8Aj7fOfl/036s0kpKdvztTC2w9gPD39wY259FnulnSm+UOipGujacjO+3XEbOwBkzvzPcqE1v/AGMkV6blbJlhRktFPtSfE/kvkN3Zm/qjAI1lybLJR0ASrQkku1JY7FCEzARYpmacju4p89GjCnYTG2YZ+zuuhU5hlVWOXtbS6/nP83I+ybzFTD4W+6EwqhbZbwCt553CcdIR3My/8bnU9Z2LT3J6ke2PPPyT+BNI9qfQBUt1srXrJl7gcPCnaCHMaXakY0s1RGX9YdcgCFcZJ8BOWAHdnxG1MZoC3u3FSJRXBWeDzK3Dvh5ro/oUOZZJh8YnJLhn1X16kWhCUnjsct4SQWyptVsFOPJnmWJw8sPZKqfNMOFy4LlIRFP/2Q=="/>
          <p:cNvSpPr>
            <a:spLocks noChangeAspect="1" noChangeArrowheads="1"/>
          </p:cNvSpPr>
          <p:nvPr/>
        </p:nvSpPr>
        <p:spPr bwMode="auto">
          <a:xfrm>
            <a:off x="155575" y="-784225"/>
            <a:ext cx="27813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4" descr="data:image/jpeg;base64,/9j/4AAQSkZJRgABAQAAAQABAAD/2wCEAAkGBhISEBAQEhAPFBQUDxAPDw4PEA8QDxUQFBQVFBUQFBQXHCYeFxkjGRQUHy8gIycpLCwsFR4xNTAqNSYrLCkBCQoKDgwOGg8PGiwkHyQsKSwsLS0sKSwpLCwvLCwpLS8sLCwsKSwpKS0sLCktLCwsLCwsLCwsLCwsKSwsLCwsLP/AABEIAK0BJAMBIgACEQEDEQH/xAAcAAAABwEBAAAAAAAAAAAAAAABAgMEBQYHAAj/xABKEAABAwICBgcDCAcGBQUAAAABAAIDBBEFIQYSMUFRYQcTInGBkaEyUnIUI0JTYoKSsSRDc6KywdEzRHSzwuE0Y6Pw8RVkk9Lj/8QAGwEAAQUBAQAAAAAAAAAAAAAAAAIDBAUGAQf/xAAyEQACAgAEAwUHBAMBAAAAAAAAAQIDBAURIRIxURMyQaGxImGBkcHR8BQVI3EGUuFD/9oADAMBAAIRAxEAPwDb7Ij2JRAUARFdTXuq3XYbc7FdJmXUdUUl9yAKdHQWKnsNcW2S7qDkjMp7IAk458kyxB1whBsmlXNkgCsYvFtVYqIs1aMUkGfiSd1uKz7GtK2tJbBZzthlObB8I+keezvXG0h2qmVstIonBiEVOA6V4HBo7T3dzf57E/w/SeumA+R0Di07Jp76p5jNrfUrLTK57i5zi5xObnEklXzo10ofFPHSvJdFK4MZc5xyO9kt+yTkRzB43Zc9XoXUcAqq3NJSa68i2MrNIWjWEFOR7rW059A+/qlKfpQngeI8Qo3xE/rI2vb46j/aHwu8Ff6U5JLFKSOWN0csbJGEZseA5v8AseYS+BrkyCsXVPayqOnu1TGDMYiniEsMjXsdezmneNrSNoI4HNQslYWyBwNiDkVS8eiOD1TJKeQuhm1tekc462q0i+e8C/ZdtBFjcXU1/wCotk1JGOu14DmnZkeW48l2MtdmM4ihVpTg9Yvk/o/eaDS1LZWc7ZhMq7CgdyYYRORZWFkgcEsiFPrcKyOSy/TfAS0lwG+4PNbrU0t1UdKsE143ZbigDPtBNLTC9rXHLYRfetro5mTsBFjcLzdX0RhlvbYVpWgGlnsxuPIIAu+I4KDuVcrcFGeSv0Uge2+SYVtCDdAGa1OFW3KNnw/kr9WYdyULU0HJAFNmouSYzUitlRRclGz0nJAFcfCkXMU3LSplLTIAjSELZLJd8SQkYgCQoq6x2q14TjOzNZ4ZCE8pMRtvQBseH4uMs1NwYqOKyCgxwi2asVHjt96ANMixTLb6rlSIsZy2rkAabrIpckDMimZAHV1ayKN8sjtVjGl73ZmzQLk2GZUA3T/Dnf3uMfE2Vv5tTLpOxHUw6RoOcskUXeC7XPoxYtrpiy1xeiL3LsshiqnOba30WmhvY0uoDsraXxlaPzRJNKqEf32l/wDmjP5FYNropckdu+hPeRVf7vyNprdPaBn96Y7lG2V/5NsqpjHSjFmIIZHnc6UiNnfYXcfRZ496byuR2smJ/asPXz1Y9xrSSepv1j+zt6pnZj8RtPeSVDhGc9PsNwGabNrdVv1j7tb4ZXPgjdnZSrqWmyQ1jKmNHJLVdIcv+Kp99v1jVYsJ0KgbYyl0p4XLI/IG581ecGw+GO3Vwwt5tjYD52ulKptkaWa1xTUU2Xaldki1r7ApGkkRcQf2T3KQZ0wfpBxF0tfUXOUbupYNwazb5uLj4pzoHiOtrU5PsnrGD7JNnAeJB+8VC6XP/Tqv/ES/mmOC4i6CdkzRfVObdgc05Ob4j+SjRej1NPdV2uHVa6LQ9AYUzIKbjFlC6L18VRE2WJ4c02B3Oa73Hj6Lv++asbYslJ11MzKLi9Jcwl7ppXUes0p09tkdmYQcMY02wCzi4DjdVXC5zE8Ebitu0nwcPaclkuJ4SY3nLegDUNFcc12NurQXAhZTopVFtgtJoqi7QgAtTT3UPVUisT0xqIUAVWppFF1FIrXUUyjKimQBVp6RMJaVWaemUfNTIArc9KmEsKss1Mo2qpUAV2oiUc6QtKnqiFQ1dBtQA4pa9S9LXnLNU5k1ipOkrNiALnHipttXKvsqckKANtZ0j4a7++Rj42TM/NqkMO0hpqjWEFRFLqgF/VvDi0G9iRu2FecCtT6Gab5msl96WKMH4Gucf8wK3xWBhTW5psh1XynLhaHXS7VfM0sfGWR/4GBv+srMtZXrpanvPTM92B7/ABe+3+hUNZyzvM9CyyPDhY/F+YJciF65yISkE6Ugr3JEZkDi4DzKM9DSMvLEOMsY83BLiQbpPRmiyUzAco4xnuYwfyXB2aNVyBoc5xDWi5LnGwHiq3W6YRtuIml59512s8tp9FLbSMhGuy57blupn5qcoagAgEgE7ASATyAKxqo0kqJNspaPdj7A8xmfEp9oZ2q+mJzPWF1zmcmOO3wSO03Jqy6Sg5SlyXgb7RSZI+IP7JTShela93ZKcKsxfpIw4CVtQ0e2dSW3vgdl3iAR3t5qpU4zWm6TUfXMljyuQdT425t9QAs2pmZ/y58FHsWnI0eWWdpFRb3RMYTic1O8SQyvjdsJYbXHBw2OHIq94V0v1DLCeGKUe8wmF/8ANp8gs8YjgphTlHkaCzB0Xr+SKfr80bdhfSXQ1Fmue6B53TgNZfh1gu3zIVjidsN7g5gjYRxBXnEFTmjmmNRRkBjteK/ap5CdS3Fh+geYy4gp6N/hIpsVkK04sO/g/ubxUwBzfBUTSDAbkmytGi2lENbEXxE3bYSRuFnscRezrZZ7iMin1fQhw2KSmmZicJQk4yWjRmdBh5Y7Yrjht7Bc7CbHYnlNS2QIFwk5GpfURC1AEfNEo+eBTT2JpLCgCAnp0wmplYZoExmp0AV2amUdU0qss1Oo+opkAVGsplC1sGRVyraVV+sp7XQBSq2KxRKaospbEqbaoF7bFAE5HU5bUCjY58ly5qBLrb+iuh1MMjd9bLNL4a3Vj0jHmsRP+69IaO4d1NJSwbCyniY74tUF37xK0OaS0rUer9Cuwi9psybpKqdfEZR7kcUXiG659XlVaykMereuqqmXc+eVw+HWIb6AJgVkJPVnqWHr7OmMeiQQhJlKFEKDshFyNRTiOWOQgkMe15Atc6pvbNSOC4E+qe9jHMaWs1y5+ta1wLZA55+ikndHlRfOWDvvIfTVTkU3yKy++mLcJsgMYxmSodd5s0HsRt9lvPmeZ9FHBtzbfuAzPkr7TaBRNzke+Q+635tn9T5hStPhscQtHGxnwgXPe7b6p1Qb5lXLHVVrhrRQaPRqpktaItHGQhg8jn6K2aK6JSQzxzPkjOqH9husTdzS3aQBv9FMNCkKMpagiFPH2STWyTLNQOTmtPZTGgcndWeylkEy3CK/XqKuEnNlTM5nwOkdceDs/vJ3iOgBncZadzWvdm+J/ZY5x+k130SeBFuYVbqiaPFHOebsc9zyeMUriSe8H+DmtcwMZt7wbjYeYTaXEtGWVlk8PYra/FGKuYWktO0EtI5g2IQXS1cPnZf2sv8AGU2JUI3Cl7KYq1yOCm4clWORoORmWjo+x35LWx3No5rQS8BrHsP8HW8HFbu07l5kHf5fmvQ2juLddRQVLsy6AOksCTrtFn2A25tOSk0S5xMvn+HUZRuXjs/oST4AUAgSGF41BUxiWCaOVh+lG4OtycNrTyKe3UlrR6MzK3Gz403c1PZE3cFwBs5qRkjTstRHMQBGyQppLApd8SbyQoAg5qdMZ6dT8sCZTQIArNXTKvYjSbVdamnUJX0u1AFBr6faq1XU9irziNLYlVrEKZAFeBXJaSHNckgW7RvDflFZSwbnzxtd8AOs/wDdDl6B0iruppambZqQyOHxWs31IWV9DOFdZXvmIyggcQf+ZJ2G/u9Yrv0sVvV0PVjbNMyP7rbyO/hb5q1ze3+Th6ITlVPaTjHq18jF7ICjkIhWbPSmtApSZRykylDMi89G9P2KmW210cYPwguP8TVapQofQeDVoWH33ySfvao9GBSFfiUUX9rLGzk9wDvBu0qZDaKMVjG7cRLh33CyNTeRqi6vTelb7LpHn7DCB5usoaq0/P6uADgZHk+jQPzXeNCY4K+XKJaNVO6Xas3n0wqnbHsZ8EbfzddW3QepkkhfJI9zyZS1pcb2DWtuB4lcU03ohVuDnVDjk0XugTyq9nwTOgTuseAwkmwAJJOwAC5KWQjMNP8ADddvWgZxHtfs3WBPgbHuJU30XY+JGCmee3FYx32uhuMu9twO63NPJ2Nc7c5rhyLXNI9QQfVULEsLlw+pZJGXAa2vTzDl9B3EgGxB2g801L2XxFthIxxFbw8u94DbFW2nnHCeYeUjkxcnNXVGSSSUgAvkfIQ29gXuLiByuSmr1E8TXpNQWvQLrJRj03JRmPXdBEZ6Metctr6J6nWw4N+rnlYO42kH8axCNy17oZm/RqpvCoafxRt/+qXTtIhZylPCa9GvsZjj3W0GJVTYJJInMqJNR0bi09W467BltGq5uRyVx0a6a5G2jrY9cbPlEIAkHN0fsu7227lBdL9Pq4pIffhgk8dXU/0Kk3W1VVeIpi5rfRb+J5o5yrm0up6hwvHYKqPraeZkjd5Yc2ng5pzaeRATkleX8PxOWCQSwyvjeNj43FptwPEcjktJ0c6ZyLMrYr7vlEAAPe+LYfukdyqr8tnDevdeZLrxMXtLY1eyDVTLB8fp6putTzxyDeGntt+Jh7TfEKRsqxpxej2JSafIQcxJPjTvVRXMXDpHSRJpNApZ8SbSwoAgqiBRFbS7VZ54FGVVPtQBRcVo9qqlfTbVouI0m1VDFKSx2IApc1NmuUrLTZoEkDWugvV6isy7XyiO536vV9keev5pfpop/maR/CaVh+8wH/QoPoMr7VFXAT7cLJWj9m4tPpIFc+lWi6zDnOt/ZSxy+F9R3o/0U3NINXT/ADwJGS2KN1T9+nz2MQLUm5qXIRHBUZ6NKI2cEmU4c1JOCUmRZxJN+llQIY4I3CJjGBnzQs822kvOYub7LKFe65JOZJuScyTxJ3oxCIQl6kFVRh3VoFKCyMUFkHWtQllp+hVPq0kP2td/4nE/lZZiVp1HpDR08cUb6mK7I2MIYXSG4aAfYB33T9MJSeyKXNJqMEurLpQtSWlc+pRVTuFPIAebmlo9So7CNMqGQhraqIE5ASa0V+QLwAUPSRUamHyD33wxjmC7XPoxPWRlBboqMMlZbGK6opWg2NXPyV52XMBPAZui8No8Vf34dHPGYpWBzHbQdoO5zTtDhxWIMlcx7XtJa5rg5rhtDgciFsGiGkLaqIHISMsJoxuPvt+yc+7Z3sQlquFlpmGGlVPtq9voxhN0RBxvFV2G5s0WsR95rhfyWb1MWq5zfdc5vkSP5L0VRu2eC8+4wy0844TzD/qOSLYqPIsMqxdt/FGx66JaEY8oGuXSIjSmye3pIexlax0MP+brP2kJ/desjiK1joZ/s6w/82Efuv8A6rtffQzmb1wkvh6ogOm1n6dA7jRtH4ZZf6rOSVpHTcf0ul/wrv8ANcs1JW0wj/gj/R5vcv5GHBRwk2o4UyLGJC1PO5jg9jnNcM2vY4seO5wzCvGA9L1ZDZs2rUsGXb7E1uUgGf3ge9UQIVyyiu1aTWp2Nkod1noPR7pFoauzGy9VKcuoqLRuJ4NdfVf4G/JWiy8qWVn0c6Rq2js0SdbEP1E5LwBwY/2meBtyVRflT51P4P7kyvFrlNHoFzEk+NVTR3pWoqmzJHfJ5DYak5AjJ+zL7J8dUq42uLjvBHDiqeyudb0mtCbGSlumR00Sj6mDapx8aZTwpsUVauptqquLUe3JX6rp+SrmJUmRQBnktNmclym56HtHJckgRfR1i3yfEqV5NmveYH8NWUag8nFp8F6BxahE8E0B2SRPjz4uBAPgbFeWWOIsQbEZgjaCMwfNemdF8cFVSU9SNskYLxwkHZe3wcHK7zWveM/gQsFNx26bnn+WItc5jhZzXFrhwcDZw8wkyrd0m4L1Fc6QDsVA65vDX2SN/Fn99U50oG0hZhVzcuGK1PVK8XXKmNspJJrxenqc4JB4RnVTefkkH1Y4FS44DEvlB+hXXZtgo/8Aovhq/RM5wRCiOqeXqifKeXqnP2/ELnHzRCecYNvv+T+wrZJySgd/BA+oyyv4puVKwuXOT4rdl0K3H5xGC4KHq+vgc+QlA1dZGa1XkK4x2itDLWWzsfFN6sUYpEY1L1DaZ0jjC14kZGcw1wBHZJzAz2bFHtCEhPWUxtg4SWwmm+dNishzQ5cneF4lJTytmidqub4tIO1rhvaeCYQuyt5JRYq+p02OD8D0jDXQxVKs8Hz+qN50P0kjrIw9mT22EsJNyx382ncf5hY3jg/San/Ez/5jklhGKy08rZoXljxsIzBG9rgfaabbCi1lQZHvkNrve97rZC7iXG3K5Tc58SSDB4H9PZKUe60R0qRBS04SG9CFWd4dwlbB0QUxbSzyHY+oAbzEbACfNxHgsegBOwXOwAbzuC9DaM4b8mpYIN7Ixr23yHtPP4iUute1qQc0uUaFDxb9DMumt96ynHCk/OWT+izhyuPSjigmxKYAgthaymBG8suX/vvcPBU4rYYdONMU+hg7N5sMxKhJMSoUyAxIMEZFRgU8NnLkNkC6Bym8B0zrKOwgncGfUSfOQ/gPs/dsoRckThGa0ktRUZOO6NfwTpphfZtXC6I75Ybyxd5Z7bfDWV2w7GKeqbrU88Uo3iN4Lh8TPaHiF5qQtcQQ4EgjY5pIcO4jMKrtyquW8Hp6EqGLktpbnpGpgUHX0yymg6QsQiAAqnPaPoVAbMO67u16qUb0tT2tJTU7uJY6SM+RLlXTy26PLRkqOJgyxS0eZXKsO6T/AP2n/X//ADXKP+iu6eg520OpTFp/QxpLqvkoHnKS81Pf6wD5xg72gO+47is7+RDifRK0jXxSMljfqvY9r2OAzDmm4PmrK7HYW+twctPgyQskx9UtVDX+mjdekjR01lC8MF5YvnoQNrrDtx89Zt7cw1efdb+q9KaK6QtrKaOdtg72ZYwfYlHtN7t45ELH+lDRP5JVGaNtoKguey3ssl2vi5e8ORPBIyq5KTrfjyIWNrmueu22nQpRKKUYoCr2RWIRKKQlHIlkw0OILZcjWQJGgoKjtCAJVoSoxEtggLnIyI5PPZCAI3WcE6TElKRz22/7qgzHCStfaQ5mnyfMYULsrOTeqfgPo0sdibwnYnCzUtmbqp6x1Gc4TbenVQmu9OLkQbu8W7o7wjr6xjiLshtM7gXA2Y38Wfc0rX8bxptJSTVLrXYy7AfpSnJjfFxHhdVfo9wfqKZpcLPktLJxAI7LfBp8yVWulbSTrZW0TD2ITrTEb5yLav3QSO9x4KywWH7Saj8WZHM8VxTbXJbIoc8hcS5xJc4lznHaXE3J8yU3KVeUktRPoZ1CkaVCTjCUTsOQiRxKEFEJXApWu5zQVCFFBRk6hIBQISgQAIXLlyAAIRHNSiKQkSR1MblqFKaq5NcI5xEqhAQIwXnZ7Qiw6F6UuoqjXNzE+zZ2C57O6QD3m+ouN62DH8Ghr6R0LiCyRofFK2ztV21kreO3xBI3rz+tC6MtM+rLaGd1mOP6NI45Nef1RPAnZwJtvFpNFrg15GfznL+1XbQW65+9fdehmmL4VJTTSU8zdV7HWcNxG0Oad7SMweBTIr0Hp3oPHiEQIIZOwHqpiMiMz1clsy0nftBueIOEYxhE1NKYZ43RvG52wj3mO2ObzF1ssLi43x0fe6HnltLrfuI9yBCUCkMaAQISVwCS0dBaEqAitajlOxQhsApN5RyUi4rk2diFcUS65xQBRG9x1IdUk1u5SbTcXCiIk5jlI2eW5V+LyxXrjr2l5M0GV528L/FdvDzX/BSoUholg/yipbcfNss+Tgc+yzxPoCo4nXsGgkkgBo23OQAWlaN4W2kgu8htgZZ5DsBAue8NGX/lUMapRlwyW6LzH4uCrUoPXi5EppFpEKKlMgI6192U7T9ZbN5HBt7nwG9Y255JJJJJJJJNyScySeKkdJcfdVzmQ3DANSFh+jGDv+0TcnvtuCjQtZgsP2UN+bMLfZxy9wR6TSj0QKRLmNoVjCOUViMU/HZDb5ibigBRHFc0pni3F6bDhqUCRYlWqTFjTBQIUCUJAQrigBXDoZAQuQkLoCdkKNZAucIEiEdA0LiV5oe38jkNkAQkoA0LRLpQMbWwVms5os1lSBrPA4SAZuH2hc8QdquVSylrorEQVERzFiHgHiCM2O8isGcUenqXxu143vY73o3OY7zCkV3SiZ7F5PVa3Kt8PoX/ABfofhdd1NO+I/VyjrY+7WycPHWVPxHo2r4ibQtlHvQSMd+66zvRSlD0k1sYAc9kwH1ze1+Ntj53UgOlcn2qTP7M2XqxWdeZ2RWjev8AZnbsitT2Sf8ATKK/RWsG2jqvCGQ/kEzkpXMOq9j2O92RrmO8jmtYw3pRguOsp5mj3mPjk9Dqq7UmK0FdFq69PM3fFMG6wPON+YPNS68233iiDflF1S1kmvQ85BFcV6FqdAcNcP8AgYBzjD4/VhCreKdFFC4ExuqIj9mQSN8ngn1U+OaVPmmiueEmvExpzkg5yu+MdGE8dzFNFKNwdeGT1u31CqFfhU8JtLDIzmWnV/EMvVK/U1z7rOdlKPNDMlGaERvelmW4hdjuzj2FYwlCpDBtHKmpIEFPLJf6TWEMHe82aPNadox0SthtPWlkrxZzaducLTuLz+sPLJvxJy3FV0x9p79PETCqU3sVjQbRVwtWSi1wfk8ZGZvl1xG4e73k7LXY6daSa5NJEew13zzmnJ8gz6sHg3fz+FWXpD0u6rWpoDeU5SyN/VNP0QfrCPwjna2YspDyVRXZXKx3WtLoi0/S4icFCuDfvE2o4CVFIeI9Uf5GeSso4/DPbjQ1LKMbpr2b8vuNXojUrMwjIhEYFKTUt0V8oSg3GS0fvFWhFkRwk5SnpbIaXMbvK5hSbnJaCMncq+VkYvWT0JcKp2PhgtWLMSzSjRUnE+ScCjHE+i5+64aOzl5P7FhHIMdYtVDzQ2XFOTRcCPFJup3Dd4jNSqsfh7dozX5/ehEvyjGULWdb092/oIlFRyilSysOBRkQIwXUAYBcuC5KQnUkSUUICUcBeYnuHM5JucukcgaF0S5a7HAIHFHITeVyBuT4UFe5KRRIsLN6cFdYmuOvtMFEd4eOaAlcuDjY4p8RljN45ZWfs5Hs/IqWpukOtj9qUSjhO0OP4hZ3qoB6azFLi2Q8TVXNe1FP4F4j6SI35SxujPvMPWM7/eHqndLiUcx+bkY6+5rhfy2rMHlLU8QKf42uZnpZdXZLSD0NqoNHWPsXQxu+KJjvzCsFFo7CyxFPA3mII2+uqsHhkcBk947nOH5FKulcdrnnk5zj+ZR+pf4x6P8Aj7fOfl/036s0kpKdvztTC2w9gPD39wY259FnulnSm+UOipGujacjO+3XEbOwBkzvzPcqE1v/AGMkV6blbJlhRktFPtSfE/kvkN3Zm/qjAI1lybLJR0ASrQkku1JY7FCEzARYpmacju4p89GjCnYTG2YZ+zuuhU5hlVWOXtbS6/nP83I+ybzFTD4W+6EwqhbZbwCt553CcdIR3My/8bnU9Z2LT3J6ke2PPPyT+BNI9qfQBUt1srXrJl7gcPCnaCHMaXakY0s1RGX9YdcgCFcZJ8BOWAHdnxG1MZoC3u3FSJRXBWeDzK3Dvh5ro/oUOZZJh8YnJLhn1X16kWhCUnjsct4SQWyptVsFOPJnmWJw8sPZKqfNMOFy4LlIRFP/2Q=="/>
          <p:cNvSpPr>
            <a:spLocks noChangeAspect="1" noChangeArrowheads="1"/>
          </p:cNvSpPr>
          <p:nvPr/>
        </p:nvSpPr>
        <p:spPr bwMode="auto">
          <a:xfrm>
            <a:off x="307975" y="-631825"/>
            <a:ext cx="27813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102" name="Picture 6" descr="C:\Documents and Settings\EDSK 2.TREEDSK\Desktop\SRvlaj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564"/>
            <a:ext cx="3124885" cy="185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Documents and Settings\EDSK 2.TREEDSK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-6564"/>
            <a:ext cx="3275856" cy="185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761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3429BD"/>
                </a:solidFill>
                <a:latin typeface="Bookman Old Style" pitchFamily="18" charset="0"/>
                <a:cs typeface="Arial" pitchFamily="34" charset="0"/>
              </a:rPr>
              <a:t>II. Slovakia's Economy </a:t>
            </a:r>
            <a:endParaRPr lang="sk-SK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80E4-35DD-452A-8FA1-FD2459F6508E}" type="slidenum">
              <a:rPr lang="sk-SK" smtClean="0"/>
              <a:t>10</a:t>
            </a:fld>
            <a:endParaRPr lang="sk-SK"/>
          </a:p>
        </p:txBody>
      </p:sp>
      <p:pic>
        <p:nvPicPr>
          <p:cNvPr id="11267" name="Picture 3" descr="C:\Documents and Settings\EDSK 2.TREEDSK\Desktop\zx500y290_17725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00808"/>
            <a:ext cx="4607956" cy="267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Documents and Settings\EDSK 2.TREEDSK\Desktop\0e47ffad94a1235c3236fa0519a8d4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224" y="2236589"/>
            <a:ext cx="2897292" cy="400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6127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3429BD"/>
                </a:solidFill>
                <a:latin typeface="Bookman Old Style" pitchFamily="18" charset="0"/>
                <a:cs typeface="Arial" pitchFamily="34" charset="0"/>
              </a:rPr>
              <a:t>II. Slovakia's Economy </a:t>
            </a:r>
            <a:endParaRPr lang="sk-SK" sz="3200" b="1" dirty="0">
              <a:solidFill>
                <a:srgbClr val="3429BD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 algn="ctr">
              <a:buNone/>
            </a:pPr>
            <a:r>
              <a:rPr lang="sk-SK" sz="2000" b="1" dirty="0" smtClean="0">
                <a:latin typeface="Arial" pitchFamily="34" charset="0"/>
                <a:cs typeface="Arial" pitchFamily="34" charset="0"/>
              </a:rPr>
              <a:t>2.1 </a:t>
            </a: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Key Economic Indicators (2012)</a:t>
            </a:r>
          </a:p>
          <a:p>
            <a:pPr marL="0" indent="0">
              <a:buNone/>
            </a:pP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80E4-35DD-452A-8FA1-FD2459F6508E}" type="slidenum">
              <a:rPr lang="sk-SK" smtClean="0"/>
              <a:t>11</a:t>
            </a:fld>
            <a:endParaRPr lang="sk-SK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864660"/>
              </p:ext>
            </p:extLst>
          </p:nvPr>
        </p:nvGraphicFramePr>
        <p:xfrm>
          <a:off x="755576" y="1988840"/>
          <a:ext cx="7992888" cy="44648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42979"/>
                <a:gridCol w="2049909"/>
              </a:tblGrid>
              <a:tr h="314046">
                <a:tc>
                  <a:txBody>
                    <a:bodyPr/>
                    <a:lstStyle/>
                    <a:p>
                      <a:pPr algn="l" rtl="0" fontAlgn="ctr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GDP I-IIIQ/2012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€ 126 bn </a:t>
                      </a:r>
                      <a:endParaRPr lang="sk-SK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40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GDP growth (2012 Q3 in 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2.1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002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GDP per capita (PPP) – </a:t>
                      </a:r>
                      <a:r>
                        <a:rPr lang="sk-SK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€ 13,100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6433">
                <a:tc>
                  <a:txBody>
                    <a:bodyPr/>
                    <a:lstStyle/>
                    <a:p>
                      <a:pPr algn="l" rtl="0" fontAlgn="ctr"/>
                      <a:r>
                        <a:rPr lang="sk-SK" sz="1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Unemployment rate (%)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14,4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64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Gross foreign debt (bn. USD)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66.3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6433">
                <a:tc>
                  <a:txBody>
                    <a:bodyPr/>
                    <a:lstStyle/>
                    <a:p>
                      <a:pPr algn="l" rtl="0" fontAlgn="ctr"/>
                      <a:r>
                        <a:rPr lang="sk-SK" sz="1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Annual CPI inflation rate (%)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2.4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6433">
                <a:tc>
                  <a:txBody>
                    <a:bodyPr/>
                    <a:lstStyle/>
                    <a:p>
                      <a:pPr algn="l" rtl="0" fontAlgn="ctr"/>
                      <a:r>
                        <a:rPr lang="sk-SK" sz="1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State budget balance (mil. EUR)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sk-SK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3,811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64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Deficit ratio (government deficit as % of GDP)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-5.3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6433">
                <a:tc>
                  <a:txBody>
                    <a:bodyPr/>
                    <a:lstStyle/>
                    <a:p>
                      <a:pPr algn="l" rtl="0" fontAlgn="ctr"/>
                      <a:r>
                        <a:rPr lang="sk-SK" sz="1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Index of industry production </a:t>
                      </a:r>
                      <a:r>
                        <a:rPr lang="sk-SK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(%)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8.1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64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Indicator of economic sentiment </a:t>
                      </a:r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(long-term average = 100)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84.1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6433">
                <a:tc>
                  <a:txBody>
                    <a:bodyPr/>
                    <a:lstStyle/>
                    <a:p>
                      <a:pPr algn="l" rtl="0" fontAlgn="ctr"/>
                      <a:r>
                        <a:rPr lang="sk-SK" sz="1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Pensions (average in EUR)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376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64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Average monthly nominal wage (EUR)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782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6433">
                <a:tc>
                  <a:txBody>
                    <a:bodyPr/>
                    <a:lstStyle/>
                    <a:p>
                      <a:pPr algn="l" rtl="0" fontAlgn="ctr"/>
                      <a:r>
                        <a:rPr lang="sk-SK" sz="1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Minimum wage (EUR)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337.7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2955">
                <a:tc>
                  <a:txBody>
                    <a:bodyPr/>
                    <a:lstStyle/>
                    <a:p>
                      <a:pPr algn="l" rtl="0" fontAlgn="ctr"/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1100" u="none" strike="noStrike" dirty="0" smtClean="0">
                          <a:effectLst/>
                        </a:rPr>
                        <a:t>Source: portal.statistics.sk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82034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3429BD"/>
                </a:solidFill>
                <a:latin typeface="Bookman Old Style" pitchFamily="18" charset="0"/>
                <a:cs typeface="Arial" pitchFamily="34" charset="0"/>
              </a:rPr>
              <a:t>II. Slovakia's Economy </a:t>
            </a:r>
            <a:endParaRPr lang="sk-SK" sz="3200" b="1" dirty="0">
              <a:solidFill>
                <a:srgbClr val="3429BD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ctr">
              <a:buNone/>
            </a:pPr>
            <a:r>
              <a:rPr lang="sk-SK" sz="2000" b="1" dirty="0" smtClean="0">
                <a:latin typeface="Arial" pitchFamily="34" charset="0"/>
                <a:cs typeface="Arial" pitchFamily="34" charset="0"/>
              </a:rPr>
              <a:t>2.2 </a:t>
            </a: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Share of Sectors on national GDP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(2011)</a:t>
            </a:r>
            <a:endParaRPr lang="sk-SK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sk-SK" sz="4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sk-SK" sz="1600" dirty="0" smtClean="0">
                <a:latin typeface="Arial" pitchFamily="34" charset="0"/>
                <a:cs typeface="Arial" pitchFamily="34" charset="0"/>
              </a:rPr>
              <a:t>Slovakia GDP I-IIIQ/2012:</a:t>
            </a:r>
            <a:r>
              <a:rPr lang="sk-SK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600" b="1" u="sng" dirty="0" smtClean="0">
                <a:latin typeface="Arial" pitchFamily="34" charset="0"/>
                <a:cs typeface="Arial" pitchFamily="34" charset="0"/>
              </a:rPr>
              <a:t>€ 126 bn</a:t>
            </a:r>
            <a:endParaRPr lang="en-US" sz="1600" b="1" u="sng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lphaLcPeriod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lphaLcPeriod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lphaLcPeriod"/>
            </a:pPr>
            <a:endParaRPr lang="sk-SK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80E4-35DD-452A-8FA1-FD2459F6508E}" type="slidenum">
              <a:rPr lang="sk-SK" smtClean="0"/>
              <a:t>12</a:t>
            </a:fld>
            <a:endParaRPr lang="sk-SK"/>
          </a:p>
        </p:txBody>
      </p:sp>
      <p:sp>
        <p:nvSpPr>
          <p:cNvPr id="5" name="Rectangle 4"/>
          <p:cNvSpPr/>
          <p:nvPr/>
        </p:nvSpPr>
        <p:spPr>
          <a:xfrm>
            <a:off x="6538854" y="6105281"/>
            <a:ext cx="167225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100" dirty="0"/>
              <a:t>Source: portal.statistics.sk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983757"/>
              </p:ext>
            </p:extLst>
          </p:nvPr>
        </p:nvGraphicFramePr>
        <p:xfrm>
          <a:off x="1259632" y="2132851"/>
          <a:ext cx="6900738" cy="3980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95292"/>
                <a:gridCol w="1205446"/>
              </a:tblGrid>
              <a:tr h="361860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Industry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29.50%</a:t>
                      </a:r>
                      <a:endParaRPr lang="sk-SK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1860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Sales, transportation, accommodation &amp; restaurant services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16.40%</a:t>
                      </a:r>
                      <a:endParaRPr lang="sk-SK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1860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Public administration, defense, social insurance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12.40%</a:t>
                      </a:r>
                      <a:endParaRPr lang="sk-SK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1860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Taxes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9.40%</a:t>
                      </a:r>
                      <a:endParaRPr lang="sk-SK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1860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Construction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8.50%</a:t>
                      </a:r>
                      <a:endParaRPr lang="sk-SK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1860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Administrative services, science &amp; technical activities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5.50%</a:t>
                      </a:r>
                      <a:endParaRPr lang="sk-SK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1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Activities in the real estate sector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5.30%</a:t>
                      </a:r>
                      <a:endParaRPr lang="sk-SK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1860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Infrastructure &amp; Telecommunication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4.20%</a:t>
                      </a:r>
                      <a:endParaRPr lang="sk-SK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1860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Financial &amp; Insurance Services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3.10%</a:t>
                      </a:r>
                      <a:endParaRPr lang="sk-SK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1860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Agriculture, Forestry &amp; Fishery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2.90%</a:t>
                      </a:r>
                      <a:endParaRPr lang="sk-SK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1860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Art, entertainment &amp; recreational services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2.80%</a:t>
                      </a:r>
                      <a:endParaRPr lang="sk-SK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6089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3429BD"/>
                </a:solidFill>
                <a:latin typeface="Bookman Old Style" pitchFamily="18" charset="0"/>
                <a:cs typeface="Arial" pitchFamily="34" charset="0"/>
              </a:rPr>
              <a:t>II. Slovakia's Economy </a:t>
            </a:r>
            <a:endParaRPr lang="sk-SK" sz="3200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33123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2.3 </a:t>
            </a:r>
            <a:r>
              <a:rPr lang="sk-SK" sz="2000" b="1" u="sng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000" b="1" u="sng" dirty="0" err="1" smtClean="0">
                <a:latin typeface="Arial" pitchFamily="34" charset="0"/>
                <a:cs typeface="Arial" pitchFamily="34" charset="0"/>
              </a:rPr>
              <a:t>ar</a:t>
            </a: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 Manufacturing</a:t>
            </a:r>
            <a:endParaRPr lang="sk-SK" sz="2000" b="1" u="sng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sz="1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Vehicle production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for 2012: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925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000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cars (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increase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of annual production by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45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%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)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Contribution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the total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exports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Slovakia: 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20%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Three automotive companies in Slovakia:</a:t>
            </a:r>
            <a:endParaRPr lang="sk-SK" sz="16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VOLKSWAGEN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(Bratislava, 1992)</a:t>
            </a:r>
          </a:p>
          <a:p>
            <a:pPr lvl="1" algn="just">
              <a:lnSpc>
                <a:spcPct val="150000"/>
              </a:lnSpc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PSA Peugeot-Citroën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Trnava, 2003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 </a:t>
            </a:r>
            <a:endParaRPr lang="sk-SK" sz="16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Kia Motors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Žilina, 2004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</a:t>
            </a:r>
            <a:endParaRPr lang="sk-SK" sz="1600" dirty="0" smtClean="0">
              <a:latin typeface="Arial" pitchFamily="34" charset="0"/>
              <a:cs typeface="Arial" pitchFamily="34" charset="0"/>
            </a:endParaRPr>
          </a:p>
          <a:p>
            <a:endParaRPr lang="sk-SK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u="sng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sk-SK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80E4-35DD-452A-8FA1-FD2459F6508E}" type="slidenum">
              <a:rPr lang="sk-SK" smtClean="0"/>
              <a:t>13</a:t>
            </a:fld>
            <a:endParaRPr lang="sk-SK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940967"/>
              </p:ext>
            </p:extLst>
          </p:nvPr>
        </p:nvGraphicFramePr>
        <p:xfrm>
          <a:off x="683568" y="4581129"/>
          <a:ext cx="7704857" cy="16535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6400"/>
                <a:gridCol w="1746230"/>
                <a:gridCol w="2236400"/>
                <a:gridCol w="1485827"/>
              </a:tblGrid>
              <a:tr h="584460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Company </a:t>
                      </a:r>
                      <a:endParaRPr lang="sk-SK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Total sales </a:t>
                      </a:r>
                      <a:r>
                        <a:rPr lang="sk-SK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2011 </a:t>
                      </a:r>
                      <a:endParaRPr lang="sk-SK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Production capacity</a:t>
                      </a:r>
                      <a:endParaRPr lang="sk-SK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Export 2011</a:t>
                      </a:r>
                      <a:endParaRPr lang="sk-SK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56358"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Volkswagen</a:t>
                      </a:r>
                      <a:endParaRPr lang="sk-SK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€5.193bn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400,000/year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99%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6358"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Kia Motors Slovakia</a:t>
                      </a:r>
                      <a:endParaRPr lang="sk-SK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€3.328bn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300,000/year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99%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6358"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PSA Slovakia</a:t>
                      </a:r>
                      <a:endParaRPr lang="sk-SK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€1.642bn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300,000/year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99%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4534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3429BD"/>
                </a:solidFill>
                <a:latin typeface="Bookman Old Style" pitchFamily="18" charset="0"/>
                <a:cs typeface="Arial" pitchFamily="34" charset="0"/>
              </a:rPr>
              <a:t>II. Slovakia's Economy </a:t>
            </a:r>
            <a:endParaRPr lang="sk-S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2.3 </a:t>
            </a: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Car Manufacturing</a:t>
            </a:r>
            <a:endParaRPr lang="sk-SK" sz="2000" b="1" u="sng" dirty="0" smtClean="0">
              <a:latin typeface="Arial" pitchFamily="34" charset="0"/>
              <a:cs typeface="Arial" pitchFamily="34" charset="0"/>
            </a:endParaRPr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80E4-35DD-452A-8FA1-FD2459F6508E}" type="slidenum">
              <a:rPr lang="sk-SK" smtClean="0"/>
              <a:t>14</a:t>
            </a:fld>
            <a:endParaRPr lang="sk-SK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7820894" cy="369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004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3429BD"/>
                </a:solidFill>
                <a:latin typeface="Bookman Old Style" pitchFamily="18" charset="0"/>
                <a:cs typeface="Arial" pitchFamily="34" charset="0"/>
              </a:rPr>
              <a:t>II. Slovakia's Economy </a:t>
            </a:r>
            <a:endParaRPr lang="sk-SK" sz="3200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2.4 </a:t>
            </a:r>
            <a:r>
              <a:rPr lang="sk-SK" sz="2000" b="1" u="sng" dirty="0" smtClean="0">
                <a:latin typeface="Arial" pitchFamily="34" charset="0"/>
                <a:cs typeface="Arial" pitchFamily="34" charset="0"/>
              </a:rPr>
              <a:t>Top 10 Companies in Slovakia </a:t>
            </a: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2011</a:t>
            </a:r>
          </a:p>
          <a:p>
            <a:pPr marL="0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80E4-35DD-452A-8FA1-FD2459F6508E}" type="slidenum">
              <a:rPr lang="sk-SK" smtClean="0"/>
              <a:t>15</a:t>
            </a:fld>
            <a:endParaRPr lang="sk-SK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001032"/>
              </p:ext>
            </p:extLst>
          </p:nvPr>
        </p:nvGraphicFramePr>
        <p:xfrm>
          <a:off x="1187624" y="1916832"/>
          <a:ext cx="7200800" cy="39023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937"/>
                <a:gridCol w="3528678"/>
                <a:gridCol w="1010969"/>
                <a:gridCol w="1008112"/>
                <a:gridCol w="936104"/>
              </a:tblGrid>
              <a:tr h="576064">
                <a:tc>
                  <a:txBody>
                    <a:bodyPr/>
                    <a:lstStyle/>
                    <a:p>
                      <a:pPr algn="ctr" fontAlgn="t"/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1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sk-SK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COMPANY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1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sk-SK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SALES </a:t>
                      </a:r>
                      <a:r>
                        <a:rPr lang="sk-SK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2011 </a:t>
                      </a:r>
                      <a:r>
                        <a:rPr lang="sk-SK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(€ </a:t>
                      </a:r>
                      <a:r>
                        <a:rPr lang="sk-SK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bn)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1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en-US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sk-SK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ALES </a:t>
                      </a:r>
                      <a:r>
                        <a:rPr lang="sk-SK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2010 </a:t>
                      </a:r>
                      <a:r>
                        <a:rPr lang="en-US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</a:t>
                      </a:r>
                      <a:r>
                        <a:rPr lang="sk-SK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sk-SK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€ bn)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Change 2011/2010  </a:t>
                      </a:r>
                      <a:r>
                        <a:rPr lang="sk-SK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(%)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27891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Volkswagen Slovakia a.s., Bratislava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5.20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4.00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28.60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891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Slovnaft, a.s., Bratislava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4.74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3.50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35.40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891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Kia Motors Slovakia, s.r.o., Žilina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3.33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2.88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15.20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891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Samsung Electronics Slovakia, s.r.o., Galanta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3.16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3.24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-2.40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891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Slovenské elektrárne, a.s., Bratislava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2.84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2.14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32.70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891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Slovenský plynárenský priemysel, a.s., Bratislava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2.51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2.52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-0.40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891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U.S. Steel Košice, s.r.o., Košice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2.43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2.46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-1.30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891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PCA Slovakia, s.r.o., Trnava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1.64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1.65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-0.70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891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Tesco Stores SR, a.s., Bratislava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1.31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1.17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11.90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891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Foxconn Slovakia, s.r.o., Nitra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1.04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1.42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-26.90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876256" y="5949280"/>
            <a:ext cx="15215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100" dirty="0"/>
              <a:t>Source</a:t>
            </a:r>
            <a:r>
              <a:rPr lang="sk-SK" sz="1100" dirty="0" smtClean="0"/>
              <a:t>: firmy.etrend.sk</a:t>
            </a:r>
            <a:endParaRPr lang="sk-SK" sz="1100" dirty="0"/>
          </a:p>
        </p:txBody>
      </p:sp>
    </p:spTree>
    <p:extLst>
      <p:ext uri="{BB962C8B-B14F-4D97-AF65-F5344CB8AC3E}">
        <p14:creationId xmlns:p14="http://schemas.microsoft.com/office/powerpoint/2010/main" val="10142969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3429BD"/>
                </a:solidFill>
                <a:latin typeface="Bookman Old Style" pitchFamily="18" charset="0"/>
                <a:cs typeface="Arial" pitchFamily="34" charset="0"/>
              </a:rPr>
              <a:t>II. Slovakia's Economy </a:t>
            </a:r>
            <a:endParaRPr lang="sk-S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000" b="1" dirty="0" smtClean="0">
                <a:latin typeface="Arial" pitchFamily="34" charset="0"/>
                <a:cs typeface="Arial" pitchFamily="34" charset="0"/>
              </a:rPr>
              <a:t>2.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sk-SK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b="1" u="sng" dirty="0" smtClean="0">
                <a:latin typeface="Arial" pitchFamily="34" charset="0"/>
                <a:cs typeface="Arial" pitchFamily="34" charset="0"/>
              </a:rPr>
              <a:t>Allocation of EU Structural Funds</a:t>
            </a:r>
          </a:p>
          <a:p>
            <a:pPr marL="0" indent="0" algn="ctr">
              <a:buNone/>
            </a:pPr>
            <a:endParaRPr lang="sk-SK" sz="2400" b="1" u="sng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Programming period 2004-2006:  </a:t>
            </a:r>
            <a:r>
              <a:rPr lang="sk-SK" sz="2400" b="1" u="sng" dirty="0">
                <a:latin typeface="Arial" pitchFamily="34" charset="0"/>
                <a:cs typeface="Arial" pitchFamily="34" charset="0"/>
              </a:rPr>
              <a:t>€ </a:t>
            </a:r>
            <a:r>
              <a:rPr lang="sk-SK" sz="2400" b="1" u="sng" dirty="0" smtClean="0">
                <a:latin typeface="Arial" pitchFamily="34" charset="0"/>
                <a:cs typeface="Arial" pitchFamily="34" charset="0"/>
              </a:rPr>
              <a:t>1.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17</a:t>
            </a:r>
            <a:r>
              <a:rPr lang="sk-SK" sz="24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400" b="1" u="sng" dirty="0">
                <a:latin typeface="Arial" pitchFamily="34" charset="0"/>
                <a:cs typeface="Arial" pitchFamily="34" charset="0"/>
              </a:rPr>
              <a:t>bn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sk-SK" sz="2400" dirty="0" smtClean="0">
                <a:latin typeface="Arial" pitchFamily="34" charset="0"/>
                <a:cs typeface="Arial" pitchFamily="34" charset="0"/>
              </a:rPr>
              <a:t>Programming period 2007-2013:  </a:t>
            </a:r>
            <a:r>
              <a:rPr lang="sk-SK" sz="2400" b="1" u="sng" dirty="0" smtClean="0">
                <a:latin typeface="Arial" pitchFamily="34" charset="0"/>
                <a:cs typeface="Arial" pitchFamily="34" charset="0"/>
              </a:rPr>
              <a:t>€ 11.4 bn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sk-SK" sz="2400" dirty="0" smtClean="0">
                <a:latin typeface="Arial" pitchFamily="34" charset="0"/>
                <a:cs typeface="Arial" pitchFamily="34" charset="0"/>
              </a:rPr>
              <a:t>Programming period 2014-2020:  </a:t>
            </a:r>
            <a:r>
              <a:rPr lang="sk-SK" sz="2400" b="1" u="sng" dirty="0" smtClean="0">
                <a:latin typeface="Arial" pitchFamily="34" charset="0"/>
                <a:cs typeface="Arial" pitchFamily="34" charset="0"/>
              </a:rPr>
              <a:t>€ 14.0 bn</a:t>
            </a:r>
            <a:r>
              <a:rPr lang="sk-SK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(planned)</a:t>
            </a:r>
            <a:endParaRPr lang="sk-SK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80E4-35DD-452A-8FA1-FD2459F6508E}" type="slidenum">
              <a:rPr lang="sk-SK" smtClean="0"/>
              <a:t>16</a:t>
            </a:fld>
            <a:endParaRPr lang="sk-SK"/>
          </a:p>
        </p:txBody>
      </p:sp>
      <p:sp>
        <p:nvSpPr>
          <p:cNvPr id="5" name="Rectangle 4"/>
          <p:cNvSpPr/>
          <p:nvPr/>
        </p:nvSpPr>
        <p:spPr>
          <a:xfrm>
            <a:off x="6156176" y="6309320"/>
            <a:ext cx="19982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Source: </a:t>
            </a:r>
            <a:r>
              <a:rPr lang="sk-SK" sz="1200" dirty="0" smtClean="0"/>
              <a:t>monitoringfondov.e</a:t>
            </a:r>
            <a:r>
              <a:rPr lang="en-US" sz="1200" dirty="0" smtClean="0"/>
              <a:t>u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289947410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3429BD"/>
                </a:solidFill>
                <a:latin typeface="Bookman Old Style" pitchFamily="18" charset="0"/>
                <a:cs typeface="Arial" pitchFamily="34" charset="0"/>
              </a:rPr>
              <a:t>II. Slovakia's Economy </a:t>
            </a:r>
            <a:endParaRPr lang="sk-S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000" b="1" dirty="0" smtClean="0">
                <a:latin typeface="Arial" pitchFamily="34" charset="0"/>
                <a:cs typeface="Arial" pitchFamily="34" charset="0"/>
              </a:rPr>
              <a:t>2.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sk-SK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Allocation </a:t>
            </a:r>
            <a:r>
              <a:rPr lang="sk-SK" sz="2000" b="1" u="sng" dirty="0" smtClean="0">
                <a:latin typeface="Arial" pitchFamily="34" charset="0"/>
                <a:cs typeface="Arial" pitchFamily="34" charset="0"/>
              </a:rPr>
              <a:t>of EU Structural Funds</a:t>
            </a:r>
          </a:p>
          <a:p>
            <a:pPr marL="0" indent="0" algn="ctr">
              <a:buNone/>
            </a:pPr>
            <a:endParaRPr lang="sk-SK" sz="7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sk-SK" sz="1600" b="1" dirty="0" smtClean="0">
                <a:latin typeface="Arial" pitchFamily="34" charset="0"/>
                <a:cs typeface="Arial" pitchFamily="34" charset="0"/>
              </a:rPr>
              <a:t>Programming period 2007-2013 (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€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)</a:t>
            </a:r>
            <a:endParaRPr lang="sk-SK" sz="16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sk-SK" sz="18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80E4-35DD-452A-8FA1-FD2459F6508E}" type="slidenum">
              <a:rPr lang="sk-SK" smtClean="0"/>
              <a:t>17</a:t>
            </a:fld>
            <a:endParaRPr lang="sk-SK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408815"/>
              </p:ext>
            </p:extLst>
          </p:nvPr>
        </p:nvGraphicFramePr>
        <p:xfrm>
          <a:off x="1691680" y="1869151"/>
          <a:ext cx="6048671" cy="45121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8237"/>
                <a:gridCol w="1074251"/>
                <a:gridCol w="1656183"/>
              </a:tblGrid>
              <a:tr h="489056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Operation Programme (OP)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Fund</a:t>
                      </a:r>
                      <a:endParaRPr lang="sk-SK" sz="16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Financial </a:t>
                      </a:r>
                      <a:r>
                        <a:rPr lang="sk-SK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allocation (€ ml.)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20164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Regional OP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ERDF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1,445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2051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OP Environment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ERDF+CF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1,820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0164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ERDF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sk-SK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251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0164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CF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sk-SK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1,569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2051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OP Transport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ERDF+CF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sk-SK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3,207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0164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ERDF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sk-SK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877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0164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CF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sk-SK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2,329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0164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OP Informatization of Society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ERDF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988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0164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OP Research &amp; Development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sk-SK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1,209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0164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OP Competition &amp; Economic growth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sk-SK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777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0164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OP Health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sk-SK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0164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OP Technical support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sk-SK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98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0164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OP Bratislava region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sk-SK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0164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OP Employment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ESF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sk-SK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882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0164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OP Education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ESF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sk-SK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618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9212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sk-SK" sz="16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€ 11.4 bn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732240" y="6451855"/>
            <a:ext cx="102784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100" dirty="0"/>
              <a:t>Source: </a:t>
            </a:r>
            <a:r>
              <a:rPr lang="en-US" sz="1100" dirty="0" smtClean="0"/>
              <a:t>nsrr.sk</a:t>
            </a:r>
            <a:endParaRPr lang="sk-SK" sz="1100" dirty="0"/>
          </a:p>
        </p:txBody>
      </p:sp>
    </p:spTree>
    <p:extLst>
      <p:ext uri="{BB962C8B-B14F-4D97-AF65-F5344CB8AC3E}">
        <p14:creationId xmlns:p14="http://schemas.microsoft.com/office/powerpoint/2010/main" val="2308855926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rgbClr val="3429BD"/>
                </a:solidFill>
                <a:latin typeface="Bookman Old Style" pitchFamily="18" charset="0"/>
                <a:cs typeface="Arial" pitchFamily="34" charset="0"/>
              </a:rPr>
              <a:t>III. </a:t>
            </a:r>
            <a:r>
              <a:rPr lang="sk-SK" sz="2800" b="1" dirty="0">
                <a:solidFill>
                  <a:srgbClr val="3429BD"/>
                </a:solidFill>
                <a:latin typeface="Bookman Old Style" pitchFamily="18" charset="0"/>
                <a:cs typeface="Arial" pitchFamily="34" charset="0"/>
              </a:rPr>
              <a:t>Slovakia´s Bilateral Trade </a:t>
            </a:r>
            <a:r>
              <a:rPr lang="en-US" sz="2800" b="1" dirty="0">
                <a:solidFill>
                  <a:srgbClr val="3429BD"/>
                </a:solidFill>
                <a:latin typeface="Bookman Old Style" pitchFamily="18" charset="0"/>
                <a:cs typeface="Arial" pitchFamily="34" charset="0"/>
              </a:rPr>
              <a:t>&amp; Investment Relations</a:t>
            </a:r>
            <a:endParaRPr lang="sk-SK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80E4-35DD-452A-8FA1-FD2459F6508E}" type="slidenum">
              <a:rPr lang="sk-SK" smtClean="0"/>
              <a:t>18</a:t>
            </a:fld>
            <a:endParaRPr lang="sk-SK"/>
          </a:p>
        </p:txBody>
      </p:sp>
      <p:pic>
        <p:nvPicPr>
          <p:cNvPr id="5122" name="Picture 2" descr="C:\Documents and Settings\EDSK 2.TREEDSK\Desktop\isbank_world_map_pi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7855687" cy="412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345707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rgbClr val="3429BD"/>
                </a:solidFill>
                <a:latin typeface="Bookman Old Style" pitchFamily="18" charset="0"/>
                <a:cs typeface="Arial" pitchFamily="34" charset="0"/>
              </a:rPr>
              <a:t>III. </a:t>
            </a:r>
            <a:r>
              <a:rPr lang="sk-SK" sz="3100" b="1" dirty="0" smtClean="0">
                <a:solidFill>
                  <a:srgbClr val="3429BD"/>
                </a:solidFill>
                <a:latin typeface="Bookman Old Style" pitchFamily="18" charset="0"/>
                <a:cs typeface="Arial" pitchFamily="34" charset="0"/>
              </a:rPr>
              <a:t>Slovakia´s </a:t>
            </a:r>
            <a:r>
              <a:rPr lang="sk-SK" sz="3100" b="1" dirty="0">
                <a:solidFill>
                  <a:srgbClr val="3429BD"/>
                </a:solidFill>
                <a:latin typeface="Bookman Old Style" pitchFamily="18" charset="0"/>
                <a:cs typeface="Arial" pitchFamily="34" charset="0"/>
              </a:rPr>
              <a:t>Bilateral Trade </a:t>
            </a:r>
            <a:r>
              <a:rPr lang="en-US" sz="3100" b="1" dirty="0">
                <a:solidFill>
                  <a:srgbClr val="3429BD"/>
                </a:solidFill>
                <a:latin typeface="Bookman Old Style" pitchFamily="18" charset="0"/>
                <a:cs typeface="Arial" pitchFamily="34" charset="0"/>
              </a:rPr>
              <a:t>&amp; Investment Relations</a:t>
            </a: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3.1 </a:t>
            </a: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Slovakia</a:t>
            </a:r>
            <a:r>
              <a:rPr lang="sk-SK" sz="2000" b="1" u="sng" dirty="0" smtClean="0">
                <a:latin typeface="Arial" pitchFamily="34" charset="0"/>
                <a:cs typeface="Arial" pitchFamily="34" charset="0"/>
              </a:rPr>
              <a:t>´s balance of trade</a:t>
            </a:r>
          </a:p>
          <a:p>
            <a:pPr marL="0" indent="0" algn="ctr">
              <a:buNone/>
            </a:pPr>
            <a:endParaRPr lang="sk-SK" sz="1050" b="1" u="sng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9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sk-SK" sz="105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sk-SK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80E4-35DD-452A-8FA1-FD2459F6508E}" type="slidenum">
              <a:rPr lang="sk-SK" smtClean="0"/>
              <a:t>19</a:t>
            </a:fld>
            <a:endParaRPr lang="sk-SK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858242"/>
              </p:ext>
            </p:extLst>
          </p:nvPr>
        </p:nvGraphicFramePr>
        <p:xfrm>
          <a:off x="1259632" y="2420888"/>
          <a:ext cx="6624736" cy="27507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7130"/>
                <a:gridCol w="1519951"/>
                <a:gridCol w="1519951"/>
                <a:gridCol w="2277704"/>
              </a:tblGrid>
              <a:tr h="936105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Year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Import                (ml. €)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Export                     (ml. €)</a:t>
                      </a:r>
                      <a:endParaRPr lang="sk-SK" sz="2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Balance of </a:t>
                      </a:r>
                      <a:r>
                        <a:rPr lang="sk-SK" sz="20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trade  </a:t>
                      </a:r>
                      <a:r>
                        <a:rPr lang="sk-SK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(ml. €)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04867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2012  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54 756,1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58 169,8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3 </a:t>
                      </a:r>
                      <a:r>
                        <a:rPr lang="sk-SK" sz="2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637 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04867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sk-SK" sz="2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53 966,1  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56 407,9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2 441,9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04867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48 653,5 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48 791,0 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137,5 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372199" y="5333362"/>
            <a:ext cx="167225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100" dirty="0"/>
              <a:t>Source: portal.statistics.sk</a:t>
            </a:r>
          </a:p>
        </p:txBody>
      </p:sp>
    </p:spTree>
    <p:extLst>
      <p:ext uri="{BB962C8B-B14F-4D97-AF65-F5344CB8AC3E}">
        <p14:creationId xmlns:p14="http://schemas.microsoft.com/office/powerpoint/2010/main" val="132777832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3429BD"/>
                </a:solidFill>
                <a:latin typeface="Bookman Old Style" pitchFamily="18" charset="0"/>
              </a:rPr>
              <a:t>CONTENT</a:t>
            </a:r>
            <a:endParaRPr lang="sk-SK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073427"/>
          </a:xfrm>
        </p:spPr>
        <p:txBody>
          <a:bodyPr>
            <a:normAutofit/>
          </a:bodyPr>
          <a:lstStyle/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Slovakia Facts &amp; General Information</a:t>
            </a:r>
          </a:p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Slovakia's Economy </a:t>
            </a:r>
            <a:endParaRPr lang="sk-SK" sz="2800" dirty="0" smtClean="0">
              <a:latin typeface="Arial" pitchFamily="34" charset="0"/>
              <a:cs typeface="Arial" pitchFamily="34" charset="0"/>
            </a:endParaRPr>
          </a:p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sk-SK" sz="2800" dirty="0" smtClean="0">
                <a:latin typeface="Arial" pitchFamily="34" charset="0"/>
                <a:cs typeface="Arial" pitchFamily="34" charset="0"/>
              </a:rPr>
              <a:t>Slovakia´s Bilateral Trade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&amp; Investment Relations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sk-SK" sz="2800" dirty="0" smtClean="0">
                <a:latin typeface="Arial" pitchFamily="34" charset="0"/>
                <a:cs typeface="Arial" pitchFamily="34" charset="0"/>
              </a:rPr>
              <a:t>IV.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Taipei Representative Office in Bratislava</a:t>
            </a:r>
            <a:endParaRPr lang="sk-SK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80E4-35DD-452A-8FA1-FD2459F6508E}" type="slidenum">
              <a:rPr lang="sk-SK" smtClean="0"/>
              <a:t>2</a:t>
            </a:fld>
            <a:endParaRPr lang="sk-SK"/>
          </a:p>
        </p:txBody>
      </p:sp>
      <p:pic>
        <p:nvPicPr>
          <p:cNvPr id="5122" name="Picture 2" descr="C:\Documents and Settings\EDSK 2.TREEDSK\Desktop\2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3" y="5265010"/>
            <a:ext cx="2171735" cy="16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EDSK 2.TREEDSK\Desktop\4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701" y="5268798"/>
            <a:ext cx="2193954" cy="164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EDSK 2.TREEDSK\Desktop\5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983" y="5261541"/>
            <a:ext cx="2391017" cy="159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Documents and Settings\EDSK 2.TREEDSK\Desktop\7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654" y="5265011"/>
            <a:ext cx="2406329" cy="159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51520" y="2132856"/>
            <a:ext cx="8352928" cy="0"/>
          </a:xfrm>
          <a:prstGeom prst="line">
            <a:avLst/>
          </a:prstGeom>
          <a:ln>
            <a:solidFill>
              <a:srgbClr val="3429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1520" y="3068960"/>
            <a:ext cx="8352928" cy="0"/>
          </a:xfrm>
          <a:prstGeom prst="line">
            <a:avLst/>
          </a:prstGeom>
          <a:ln>
            <a:solidFill>
              <a:srgbClr val="3429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51520" y="4941168"/>
            <a:ext cx="8352928" cy="0"/>
          </a:xfrm>
          <a:prstGeom prst="line">
            <a:avLst/>
          </a:prstGeom>
          <a:ln>
            <a:solidFill>
              <a:srgbClr val="3429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1214" y="4005064"/>
            <a:ext cx="8352928" cy="0"/>
          </a:xfrm>
          <a:prstGeom prst="line">
            <a:avLst/>
          </a:prstGeom>
          <a:ln>
            <a:solidFill>
              <a:srgbClr val="3429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2847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rgbClr val="3429BD"/>
                </a:solidFill>
                <a:latin typeface="Bookman Old Style" pitchFamily="18" charset="0"/>
                <a:cs typeface="Arial" pitchFamily="34" charset="0"/>
              </a:rPr>
              <a:t>III. </a:t>
            </a:r>
            <a:r>
              <a:rPr lang="sk-SK" sz="3100" b="1" dirty="0" smtClean="0">
                <a:solidFill>
                  <a:srgbClr val="3429BD"/>
                </a:solidFill>
                <a:latin typeface="Bookman Old Style" pitchFamily="18" charset="0"/>
                <a:cs typeface="Arial" pitchFamily="34" charset="0"/>
              </a:rPr>
              <a:t>Slovakia´s </a:t>
            </a:r>
            <a:r>
              <a:rPr lang="sk-SK" sz="3100" b="1" dirty="0">
                <a:solidFill>
                  <a:srgbClr val="3429BD"/>
                </a:solidFill>
                <a:latin typeface="Bookman Old Style" pitchFamily="18" charset="0"/>
                <a:cs typeface="Arial" pitchFamily="34" charset="0"/>
              </a:rPr>
              <a:t>Bilateral Trade </a:t>
            </a:r>
            <a:r>
              <a:rPr lang="en-US" sz="3100" b="1" dirty="0">
                <a:solidFill>
                  <a:srgbClr val="3429BD"/>
                </a:solidFill>
                <a:latin typeface="Bookman Old Style" pitchFamily="18" charset="0"/>
                <a:cs typeface="Arial" pitchFamily="34" charset="0"/>
              </a:rPr>
              <a:t>&amp; Investment Relations</a:t>
            </a: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3.</a:t>
            </a:r>
            <a:r>
              <a:rPr lang="sk-SK" sz="20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Slovakia</a:t>
            </a:r>
            <a:r>
              <a:rPr lang="sk-SK" sz="2000" b="1" u="sng" dirty="0" smtClean="0">
                <a:latin typeface="Arial" pitchFamily="34" charset="0"/>
                <a:cs typeface="Arial" pitchFamily="34" charset="0"/>
              </a:rPr>
              <a:t>´s FDI</a:t>
            </a:r>
          </a:p>
          <a:p>
            <a:pPr marL="0" indent="0" algn="ctr">
              <a:buNone/>
            </a:pPr>
            <a:endParaRPr lang="sk-SK" sz="1050" b="1" u="sng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Foreign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direct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investment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in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Slovakia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0.37%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GDP</a:t>
            </a:r>
            <a:r>
              <a:rPr lang="sk-SK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(last reported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2010)</a:t>
            </a:r>
            <a:endParaRPr lang="sk-SK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80E4-35DD-452A-8FA1-FD2459F6508E}" type="slidenum">
              <a:rPr lang="sk-SK" smtClean="0"/>
              <a:t>20</a:t>
            </a:fld>
            <a:endParaRPr lang="sk-SK"/>
          </a:p>
        </p:txBody>
      </p:sp>
      <p:pic>
        <p:nvPicPr>
          <p:cNvPr id="3073" name="Picture 1" descr="C:\Documents and Settings\EDSK 2.TREEDSK\Desktop\slovakia-foreign-direct-investment-net-outflows-percent-of-gdp-wb-da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852294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854445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rgbClr val="3429BD"/>
                </a:solidFill>
                <a:latin typeface="Bookman Old Style" pitchFamily="18" charset="0"/>
                <a:cs typeface="Arial" pitchFamily="34" charset="0"/>
              </a:rPr>
              <a:t>III. </a:t>
            </a:r>
            <a:r>
              <a:rPr lang="sk-SK" sz="3100" b="1" dirty="0" smtClean="0">
                <a:solidFill>
                  <a:srgbClr val="3429BD"/>
                </a:solidFill>
                <a:latin typeface="Bookman Old Style" pitchFamily="18" charset="0"/>
                <a:cs typeface="Arial" pitchFamily="34" charset="0"/>
              </a:rPr>
              <a:t>Slovakia´s </a:t>
            </a:r>
            <a:r>
              <a:rPr lang="sk-SK" sz="3100" b="1" dirty="0">
                <a:solidFill>
                  <a:srgbClr val="3429BD"/>
                </a:solidFill>
                <a:latin typeface="Bookman Old Style" pitchFamily="18" charset="0"/>
                <a:cs typeface="Arial" pitchFamily="34" charset="0"/>
              </a:rPr>
              <a:t>Bilateral Trade </a:t>
            </a:r>
            <a:r>
              <a:rPr lang="en-US" sz="3100" b="1" dirty="0">
                <a:solidFill>
                  <a:srgbClr val="3429BD"/>
                </a:solidFill>
                <a:latin typeface="Bookman Old Style" pitchFamily="18" charset="0"/>
                <a:cs typeface="Arial" pitchFamily="34" charset="0"/>
              </a:rPr>
              <a:t>&amp; Investment Relations</a:t>
            </a: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693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3.</a:t>
            </a:r>
            <a:r>
              <a:rPr lang="sk-SK" sz="20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b="1" u="sng" dirty="0" smtClean="0">
                <a:latin typeface="Arial" pitchFamily="34" charset="0"/>
                <a:cs typeface="Arial" pitchFamily="34" charset="0"/>
              </a:rPr>
              <a:t>Top 20 import</a:t>
            </a: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b="1" u="sng" dirty="0" smtClean="0">
                <a:latin typeface="Arial" pitchFamily="34" charset="0"/>
                <a:cs typeface="Arial" pitchFamily="34" charset="0"/>
              </a:rPr>
              <a:t>countries</a:t>
            </a:r>
            <a:endParaRPr lang="en-US" sz="2000" b="1" u="sng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 (January – October 2012)</a:t>
            </a:r>
            <a:endParaRPr lang="sk-SK" sz="16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	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80E4-35DD-452A-8FA1-FD2459F6508E}" type="slidenum">
              <a:rPr lang="sk-SK" smtClean="0"/>
              <a:t>21</a:t>
            </a:fld>
            <a:endParaRPr lang="sk-SK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215228"/>
              </p:ext>
            </p:extLst>
          </p:nvPr>
        </p:nvGraphicFramePr>
        <p:xfrm>
          <a:off x="1259632" y="2132856"/>
          <a:ext cx="6552728" cy="43924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3110"/>
                <a:gridCol w="1375390"/>
                <a:gridCol w="1126304"/>
                <a:gridCol w="1296391"/>
                <a:gridCol w="883514"/>
                <a:gridCol w="1178019"/>
              </a:tblGrid>
              <a:tr h="399317">
                <a:tc>
                  <a:txBody>
                    <a:bodyPr/>
                    <a:lstStyle/>
                    <a:p>
                      <a:pPr algn="l" fontAlgn="b"/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</a:rPr>
                        <a:t>Country of origin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Total </a:t>
                      </a:r>
                      <a:r>
                        <a:rPr lang="es-ES" sz="12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Import</a:t>
                      </a:r>
                      <a:r>
                        <a:rPr lang="es-E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</a:t>
                      </a:r>
                      <a:r>
                        <a:rPr lang="es-ES" sz="1200" b="1" u="none" strike="noStrike" dirty="0">
                          <a:effectLst/>
                        </a:rPr>
                        <a:t>(in mil. EUR)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effectLst/>
                        </a:rPr>
                        <a:t>Total </a:t>
                      </a:r>
                      <a:r>
                        <a:rPr lang="es-ES" sz="1200" b="1" u="none" strike="noStrike" dirty="0" err="1">
                          <a:effectLst/>
                        </a:rPr>
                        <a:t>Export</a:t>
                      </a:r>
                      <a:r>
                        <a:rPr lang="es-ES" sz="1200" b="1" u="none" strike="noStrike" dirty="0">
                          <a:effectLst/>
                        </a:rPr>
                        <a:t>      </a:t>
                      </a:r>
                      <a:r>
                        <a:rPr lang="es-ES" sz="1200" b="1" u="none" strike="noStrike" dirty="0" smtClean="0">
                          <a:effectLst/>
                        </a:rPr>
                        <a:t>                         </a:t>
                      </a:r>
                      <a:r>
                        <a:rPr lang="es-ES" sz="1200" b="1" u="none" strike="noStrike" dirty="0">
                          <a:effectLst/>
                        </a:rPr>
                        <a:t>(in mil. EUR)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</a:rPr>
                        <a:t>Total trade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</a:rPr>
                        <a:t>Balance of trade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99659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</a:rPr>
                        <a:t>1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0" u="none" strike="noStrike" dirty="0">
                          <a:effectLst/>
                        </a:rPr>
                        <a:t>Germany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1" u="none" strike="noStrike" dirty="0">
                          <a:effectLst/>
                        </a:rPr>
                        <a:t>8341.00</a:t>
                      </a:r>
                      <a:endParaRPr lang="sk-SK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11 300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19641.00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2959.00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659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</a:rPr>
                        <a:t>2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0" u="none" strike="noStrike" dirty="0">
                          <a:effectLst/>
                        </a:rPr>
                        <a:t>Russian Federation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1" u="none" strike="noStrike" dirty="0">
                          <a:effectLst/>
                        </a:rPr>
                        <a:t>4805.80</a:t>
                      </a:r>
                      <a:endParaRPr lang="sk-SK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2 125.5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6931.30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-2680.30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659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</a:rPr>
                        <a:t>3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0" u="none" strike="noStrike" dirty="0">
                          <a:effectLst/>
                        </a:rPr>
                        <a:t>Czech Republic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1" u="none" strike="noStrike" dirty="0">
                          <a:effectLst/>
                        </a:rPr>
                        <a:t>4 789.1</a:t>
                      </a:r>
                      <a:endParaRPr lang="sk-SK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7215.40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12004.50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2426.40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659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</a:rPr>
                        <a:t>4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0" u="none" strike="noStrike" dirty="0">
                          <a:effectLst/>
                        </a:rPr>
                        <a:t>Korea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1" u="none" strike="noStrike" dirty="0">
                          <a:effectLst/>
                        </a:rPr>
                        <a:t>4491.40</a:t>
                      </a:r>
                      <a:endParaRPr lang="sk-SK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80.30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4571.70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-4411.00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659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</a:rPr>
                        <a:t>5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0" u="none" strike="noStrike" dirty="0">
                          <a:effectLst/>
                        </a:rPr>
                        <a:t>China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1" u="none" strike="noStrike" dirty="0">
                          <a:effectLst/>
                        </a:rPr>
                        <a:t>2954.70</a:t>
                      </a:r>
                      <a:endParaRPr lang="sk-SK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1241.50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4196.20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-1713.20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659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</a:rPr>
                        <a:t>6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0" u="none" strike="noStrike">
                          <a:effectLst/>
                        </a:rPr>
                        <a:t>Poland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1" u="none" strike="noStrike" dirty="0">
                          <a:effectLst/>
                        </a:rPr>
                        <a:t>1807.30</a:t>
                      </a:r>
                      <a:endParaRPr lang="sk-SK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4152.50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5959.80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2345.20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659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</a:rPr>
                        <a:t>7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0" u="none" strike="noStrike" dirty="0">
                          <a:effectLst/>
                        </a:rPr>
                        <a:t>Hungary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1" u="none" strike="noStrike" dirty="0">
                          <a:effectLst/>
                        </a:rPr>
                        <a:t>1785.20</a:t>
                      </a:r>
                      <a:endParaRPr lang="sk-SK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3742.10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5527.30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1956.80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659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</a:rPr>
                        <a:t>8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0" u="none" strike="noStrike">
                          <a:effectLst/>
                        </a:rPr>
                        <a:t>Italy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1" u="none" strike="noStrike" dirty="0">
                          <a:effectLst/>
                        </a:rPr>
                        <a:t>1493.40</a:t>
                      </a:r>
                      <a:endParaRPr lang="sk-SK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2424.20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3917.60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930.70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659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</a:rPr>
                        <a:t>9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0" u="none" strike="noStrike">
                          <a:effectLst/>
                        </a:rPr>
                        <a:t>France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1" u="none" strike="noStrike" dirty="0">
                          <a:effectLst/>
                        </a:rPr>
                        <a:t>1433.70</a:t>
                      </a:r>
                      <a:endParaRPr lang="sk-SK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2863.70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4297.40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1430.00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659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</a:rPr>
                        <a:t>10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0" u="none" strike="noStrike">
                          <a:effectLst/>
                        </a:rPr>
                        <a:t>Austria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1" u="none" strike="noStrike" dirty="0">
                          <a:effectLst/>
                        </a:rPr>
                        <a:t>1154.10</a:t>
                      </a:r>
                      <a:endParaRPr lang="sk-SK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3523.00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4677.10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2368.90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659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</a:rPr>
                        <a:t>11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0" u="none" strike="noStrike">
                          <a:effectLst/>
                        </a:rPr>
                        <a:t>Japan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1" u="none" strike="noStrike" dirty="0">
                          <a:effectLst/>
                        </a:rPr>
                        <a:t>824.90</a:t>
                      </a:r>
                      <a:endParaRPr lang="sk-SK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86.60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911.50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-738.30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659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</a:rPr>
                        <a:t>12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0" u="none" strike="noStrike">
                          <a:effectLst/>
                        </a:rPr>
                        <a:t>United Kingdom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1" u="none" strike="noStrike" dirty="0">
                          <a:effectLst/>
                        </a:rPr>
                        <a:t>577.60</a:t>
                      </a:r>
                      <a:endParaRPr lang="sk-SK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2076.40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2654.00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1498.80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659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</a:rPr>
                        <a:t>13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0" u="none" strike="noStrike">
                          <a:effectLst/>
                        </a:rPr>
                        <a:t>Spain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1" u="none" strike="noStrike" dirty="0">
                          <a:effectLst/>
                        </a:rPr>
                        <a:t>539.60</a:t>
                      </a:r>
                      <a:endParaRPr lang="sk-SK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919.80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1459.40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380.20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659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</a:rPr>
                        <a:t>14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0" u="none" strike="noStrike">
                          <a:effectLst/>
                        </a:rPr>
                        <a:t>Netherlands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1" u="none" strike="noStrike" dirty="0">
                          <a:effectLst/>
                        </a:rPr>
                        <a:t>529.40</a:t>
                      </a:r>
                      <a:endParaRPr lang="sk-SK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1188.60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1718.00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659.20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659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</a:rPr>
                        <a:t>15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0" u="none" strike="noStrike">
                          <a:effectLst/>
                        </a:rPr>
                        <a:t>Ukraine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1" u="none" strike="noStrike" dirty="0">
                          <a:effectLst/>
                        </a:rPr>
                        <a:t>506.50</a:t>
                      </a:r>
                      <a:endParaRPr lang="sk-SK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361.50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868.00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-145.00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659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</a:t>
                      </a:r>
                      <a:endParaRPr lang="sk-SK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Taiwan</a:t>
                      </a:r>
                      <a:endParaRPr lang="sk-SK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481.90</a:t>
                      </a:r>
                      <a:endParaRPr lang="sk-SK" sz="12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27.80</a:t>
                      </a:r>
                      <a:endParaRPr lang="sk-SK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solidFill>
                            <a:srgbClr val="FF0000"/>
                          </a:solidFill>
                          <a:effectLst/>
                        </a:rPr>
                        <a:t>509.70</a:t>
                      </a:r>
                      <a:endParaRPr lang="sk-SK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-454.10</a:t>
                      </a:r>
                      <a:endParaRPr lang="sk-SK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659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</a:rPr>
                        <a:t>17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0" u="none" strike="noStrike">
                          <a:effectLst/>
                        </a:rPr>
                        <a:t>United States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1" u="none" strike="noStrike" dirty="0">
                          <a:effectLst/>
                        </a:rPr>
                        <a:t>441.90</a:t>
                      </a:r>
                      <a:endParaRPr lang="sk-SK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1017.40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1459.30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575.50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659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</a:rPr>
                        <a:t>18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0" u="none" strike="noStrike">
                          <a:effectLst/>
                        </a:rPr>
                        <a:t>Belgium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1" u="none" strike="noStrike" dirty="0">
                          <a:effectLst/>
                        </a:rPr>
                        <a:t>441.20</a:t>
                      </a:r>
                      <a:endParaRPr lang="sk-SK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794.30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1235.50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353.10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659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</a:rPr>
                        <a:t>19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0" u="none" strike="noStrike">
                          <a:effectLst/>
                        </a:rPr>
                        <a:t>Romania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1" u="none" strike="noStrike" dirty="0">
                          <a:effectLst/>
                        </a:rPr>
                        <a:t>434.90</a:t>
                      </a:r>
                      <a:endParaRPr lang="sk-SK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920.90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1355.80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486.00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659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</a:rPr>
                        <a:t>20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0" u="none" strike="noStrike" dirty="0">
                          <a:effectLst/>
                        </a:rPr>
                        <a:t>Turkey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1" u="none" strike="noStrike" dirty="0">
                          <a:effectLst/>
                        </a:rPr>
                        <a:t>318.50</a:t>
                      </a:r>
                      <a:endParaRPr lang="sk-SK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705.50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1024.00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387.00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957513" y="6488668"/>
            <a:ext cx="167225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100" dirty="0"/>
              <a:t>Source: portal.statistics.sk</a:t>
            </a:r>
          </a:p>
        </p:txBody>
      </p:sp>
    </p:spTree>
    <p:extLst>
      <p:ext uri="{BB962C8B-B14F-4D97-AF65-F5344CB8AC3E}">
        <p14:creationId xmlns:p14="http://schemas.microsoft.com/office/powerpoint/2010/main" val="3164527480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rgbClr val="3429BD"/>
                </a:solidFill>
                <a:latin typeface="Bookman Old Style" pitchFamily="18" charset="0"/>
                <a:cs typeface="Arial" pitchFamily="34" charset="0"/>
              </a:rPr>
              <a:t>III. </a:t>
            </a:r>
            <a:r>
              <a:rPr lang="sk-SK" sz="3100" b="1" dirty="0" smtClean="0">
                <a:solidFill>
                  <a:srgbClr val="3429BD"/>
                </a:solidFill>
                <a:latin typeface="Bookman Old Style" pitchFamily="18" charset="0"/>
                <a:cs typeface="Arial" pitchFamily="34" charset="0"/>
              </a:rPr>
              <a:t>Slovakia´s </a:t>
            </a:r>
            <a:r>
              <a:rPr lang="sk-SK" sz="3100" b="1" dirty="0">
                <a:solidFill>
                  <a:srgbClr val="3429BD"/>
                </a:solidFill>
                <a:latin typeface="Bookman Old Style" pitchFamily="18" charset="0"/>
                <a:cs typeface="Arial" pitchFamily="34" charset="0"/>
              </a:rPr>
              <a:t>Bilateral Trade </a:t>
            </a:r>
            <a:r>
              <a:rPr lang="en-US" sz="3100" b="1" dirty="0">
                <a:solidFill>
                  <a:srgbClr val="3429BD"/>
                </a:solidFill>
                <a:latin typeface="Bookman Old Style" pitchFamily="18" charset="0"/>
                <a:cs typeface="Arial" pitchFamily="34" charset="0"/>
              </a:rPr>
              <a:t>&amp; Investment Relations</a:t>
            </a: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7133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3.</a:t>
            </a:r>
            <a:r>
              <a:rPr lang="sk-SK" sz="20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b="1" u="sng" dirty="0" smtClean="0">
                <a:latin typeface="Arial" pitchFamily="34" charset="0"/>
                <a:cs typeface="Arial" pitchFamily="34" charset="0"/>
              </a:rPr>
              <a:t>Top 20 export countries</a:t>
            </a:r>
            <a:endParaRPr lang="en-US" sz="2000" b="1" u="sng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 (January – October 2012)</a:t>
            </a:r>
            <a:endParaRPr lang="sk-SK" sz="16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	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80E4-35DD-452A-8FA1-FD2459F6508E}" type="slidenum">
              <a:rPr lang="sk-SK" smtClean="0"/>
              <a:t>22</a:t>
            </a:fld>
            <a:endParaRPr lang="sk-SK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32595"/>
              </p:ext>
            </p:extLst>
          </p:nvPr>
        </p:nvGraphicFramePr>
        <p:xfrm>
          <a:off x="1043608" y="1916837"/>
          <a:ext cx="6912767" cy="44644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4812"/>
                <a:gridCol w="1581905"/>
                <a:gridCol w="1101684"/>
                <a:gridCol w="1113791"/>
                <a:gridCol w="1016940"/>
                <a:gridCol w="1323635"/>
              </a:tblGrid>
              <a:tr h="404940">
                <a:tc>
                  <a:txBody>
                    <a:bodyPr/>
                    <a:lstStyle/>
                    <a:p>
                      <a:pPr algn="ctr" fontAlgn="ctr"/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</a:rPr>
                        <a:t>Country of destination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Total </a:t>
                      </a:r>
                      <a:r>
                        <a:rPr lang="es-ES" sz="12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Export</a:t>
                      </a:r>
                      <a:r>
                        <a:rPr lang="es-E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</a:t>
                      </a:r>
                      <a:r>
                        <a:rPr lang="es-ES" sz="1200" b="1" u="none" strike="noStrike" dirty="0">
                          <a:effectLst/>
                        </a:rPr>
                        <a:t>(in mil. EUR)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effectLst/>
                        </a:rPr>
                        <a:t>Total </a:t>
                      </a:r>
                      <a:r>
                        <a:rPr lang="es-ES" sz="1200" b="1" u="none" strike="noStrike" dirty="0" err="1">
                          <a:effectLst/>
                        </a:rPr>
                        <a:t>Import</a:t>
                      </a:r>
                      <a:r>
                        <a:rPr lang="es-ES" sz="1200" b="1" u="none" strike="noStrike" dirty="0">
                          <a:effectLst/>
                        </a:rPr>
                        <a:t>       (in mil. EUR)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</a:rPr>
                        <a:t>Total trade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</a:rPr>
                        <a:t>Balance of trade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02468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</a:rPr>
                        <a:t>1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 dirty="0">
                          <a:effectLst/>
                        </a:rPr>
                        <a:t>Germany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1" u="none" strike="noStrike">
                          <a:effectLst/>
                        </a:rPr>
                        <a:t>11300.10</a:t>
                      </a:r>
                      <a:endParaRPr lang="sk-SK" sz="12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8341.00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19641.00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2959.00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2468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</a:rPr>
                        <a:t>2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>
                          <a:effectLst/>
                        </a:rPr>
                        <a:t>Czech Republic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1" u="none" strike="noStrike">
                          <a:effectLst/>
                        </a:rPr>
                        <a:t>7215.40</a:t>
                      </a:r>
                      <a:endParaRPr lang="sk-SK" sz="12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4 789.1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12004.50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2426.40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2468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</a:rPr>
                        <a:t>3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 dirty="0">
                          <a:effectLst/>
                        </a:rPr>
                        <a:t>Poland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1" u="none" strike="noStrike">
                          <a:effectLst/>
                        </a:rPr>
                        <a:t>4152.50</a:t>
                      </a:r>
                      <a:endParaRPr lang="sk-SK" sz="12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1807.30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5959.80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2345.20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2468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</a:rPr>
                        <a:t>4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>
                          <a:effectLst/>
                        </a:rPr>
                        <a:t>Hungary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1" u="none" strike="noStrike">
                          <a:effectLst/>
                        </a:rPr>
                        <a:t>3742.10</a:t>
                      </a:r>
                      <a:endParaRPr lang="sk-SK" sz="12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1785.20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5527.30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1956.80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2468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</a:rPr>
                        <a:t>5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 dirty="0">
                          <a:effectLst/>
                        </a:rPr>
                        <a:t>Austria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1" u="none" strike="noStrike">
                          <a:effectLst/>
                        </a:rPr>
                        <a:t>3523.00</a:t>
                      </a:r>
                      <a:endParaRPr lang="sk-SK" sz="12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1154.10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4677.10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2368.90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2468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</a:rPr>
                        <a:t>6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>
                          <a:effectLst/>
                        </a:rPr>
                        <a:t>France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1" u="none" strike="noStrike">
                          <a:effectLst/>
                        </a:rPr>
                        <a:t>2863.70</a:t>
                      </a:r>
                      <a:endParaRPr lang="sk-SK" sz="12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1433.70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4297.40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1430.00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2660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</a:rPr>
                        <a:t>7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>
                          <a:effectLst/>
                        </a:rPr>
                        <a:t>Italy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1" u="none" strike="noStrike" dirty="0">
                          <a:effectLst/>
                        </a:rPr>
                        <a:t>2424.20</a:t>
                      </a:r>
                      <a:endParaRPr lang="sk-SK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1493.40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3917.60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930.70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2468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</a:rPr>
                        <a:t>8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>
                          <a:effectLst/>
                        </a:rPr>
                        <a:t>Russian Federation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1" u="none" strike="noStrike">
                          <a:effectLst/>
                        </a:rPr>
                        <a:t>2125.50</a:t>
                      </a:r>
                      <a:endParaRPr lang="sk-SK" sz="12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4805.80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3917.60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-2680.30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2468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</a:rPr>
                        <a:t>9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>
                          <a:effectLst/>
                        </a:rPr>
                        <a:t>United Kingdom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1" u="none" strike="noStrike" dirty="0">
                          <a:effectLst/>
                        </a:rPr>
                        <a:t>2076.40</a:t>
                      </a:r>
                      <a:endParaRPr lang="sk-SK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577.60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6931.30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1498.80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2468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</a:rPr>
                        <a:t>10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>
                          <a:effectLst/>
                        </a:rPr>
                        <a:t>China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1" u="none" strike="noStrike">
                          <a:effectLst/>
                        </a:rPr>
                        <a:t>1241.50</a:t>
                      </a:r>
                      <a:endParaRPr lang="sk-SK" sz="12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2954.70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4196.20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-1713.20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2468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</a:rPr>
                        <a:t>11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>
                          <a:effectLst/>
                        </a:rPr>
                        <a:t>Netherlands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1" u="none" strike="noStrike">
                          <a:effectLst/>
                        </a:rPr>
                        <a:t>1188.60</a:t>
                      </a:r>
                      <a:endParaRPr lang="sk-SK" sz="12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529.40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1718.00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659.20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2468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</a:rPr>
                        <a:t>12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>
                          <a:effectLst/>
                        </a:rPr>
                        <a:t>United States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1" u="none" strike="noStrike">
                          <a:effectLst/>
                        </a:rPr>
                        <a:t>1017.40</a:t>
                      </a:r>
                      <a:endParaRPr lang="sk-SK" sz="12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441.90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1459.30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575.50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2468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</a:rPr>
                        <a:t>13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>
                          <a:effectLst/>
                        </a:rPr>
                        <a:t>Romania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1" u="none" strike="noStrike">
                          <a:effectLst/>
                        </a:rPr>
                        <a:t>920.90</a:t>
                      </a:r>
                      <a:endParaRPr lang="sk-SK" sz="12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434.90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1355.80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486.00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2468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</a:rPr>
                        <a:t>14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>
                          <a:effectLst/>
                        </a:rPr>
                        <a:t>Spain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1" u="none" strike="noStrike">
                          <a:effectLst/>
                        </a:rPr>
                        <a:t>919.80</a:t>
                      </a:r>
                      <a:endParaRPr lang="sk-SK" sz="12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539.60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1459.40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380.20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2468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</a:rPr>
                        <a:t>15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>
                          <a:effectLst/>
                        </a:rPr>
                        <a:t>Belgium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1" u="none" strike="noStrike">
                          <a:effectLst/>
                        </a:rPr>
                        <a:t>794.30</a:t>
                      </a:r>
                      <a:endParaRPr lang="sk-SK" sz="12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441.20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1235.50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353.10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2468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</a:rPr>
                        <a:t>16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 dirty="0">
                          <a:effectLst/>
                        </a:rPr>
                        <a:t>Sweden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1" u="none" strike="noStrike">
                          <a:effectLst/>
                        </a:rPr>
                        <a:t>778.60</a:t>
                      </a:r>
                      <a:endParaRPr lang="sk-SK" sz="12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214.90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993.50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563.70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2468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</a:rPr>
                        <a:t>17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>
                          <a:effectLst/>
                        </a:rPr>
                        <a:t>Turkey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1" u="none" strike="noStrike">
                          <a:effectLst/>
                        </a:rPr>
                        <a:t>705.50</a:t>
                      </a:r>
                      <a:endParaRPr lang="sk-SK" sz="12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318.50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1024.00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387.00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2468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</a:rPr>
                        <a:t>18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 dirty="0">
                          <a:effectLst/>
                        </a:rPr>
                        <a:t>Switzerland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1" u="none" strike="noStrike">
                          <a:effectLst/>
                        </a:rPr>
                        <a:t>684.80</a:t>
                      </a:r>
                      <a:endParaRPr lang="sk-SK" sz="12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214.90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899.70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423.30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2468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</a:rPr>
                        <a:t>19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 dirty="0">
                          <a:effectLst/>
                        </a:rPr>
                        <a:t>Denmark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1" u="none" strike="noStrike">
                          <a:effectLst/>
                        </a:rPr>
                        <a:t>442.90</a:t>
                      </a:r>
                      <a:endParaRPr lang="sk-SK" sz="12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183.80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626.70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259.10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2468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</a:rPr>
                        <a:t>20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 dirty="0">
                          <a:effectLst/>
                        </a:rPr>
                        <a:t>Ukraine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1" u="none" strike="noStrike" dirty="0">
                          <a:effectLst/>
                        </a:rPr>
                        <a:t>361.50</a:t>
                      </a:r>
                      <a:endParaRPr lang="sk-SK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506.50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868.00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-145.00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228184" y="6438950"/>
            <a:ext cx="167225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100" dirty="0"/>
              <a:t>Source: portal.statistics.sk</a:t>
            </a:r>
          </a:p>
        </p:txBody>
      </p:sp>
    </p:spTree>
    <p:extLst>
      <p:ext uri="{BB962C8B-B14F-4D97-AF65-F5344CB8AC3E}">
        <p14:creationId xmlns:p14="http://schemas.microsoft.com/office/powerpoint/2010/main" val="1972947083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rgbClr val="3429BD"/>
                </a:solidFill>
                <a:latin typeface="Bookman Old Style" pitchFamily="18" charset="0"/>
                <a:cs typeface="Arial" pitchFamily="34" charset="0"/>
              </a:rPr>
              <a:t>III. </a:t>
            </a:r>
            <a:r>
              <a:rPr lang="sk-SK" sz="3100" b="1" dirty="0" smtClean="0">
                <a:solidFill>
                  <a:srgbClr val="3429BD"/>
                </a:solidFill>
                <a:latin typeface="Bookman Old Style" pitchFamily="18" charset="0"/>
                <a:cs typeface="Arial" pitchFamily="34" charset="0"/>
              </a:rPr>
              <a:t>Slovakia´s </a:t>
            </a:r>
            <a:r>
              <a:rPr lang="sk-SK" sz="3100" b="1" dirty="0">
                <a:solidFill>
                  <a:srgbClr val="3429BD"/>
                </a:solidFill>
                <a:latin typeface="Bookman Old Style" pitchFamily="18" charset="0"/>
                <a:cs typeface="Arial" pitchFamily="34" charset="0"/>
              </a:rPr>
              <a:t>Bilateral Trade </a:t>
            </a:r>
            <a:r>
              <a:rPr lang="en-US" sz="3100" b="1" dirty="0">
                <a:solidFill>
                  <a:srgbClr val="3429BD"/>
                </a:solidFill>
                <a:latin typeface="Bookman Old Style" pitchFamily="18" charset="0"/>
                <a:cs typeface="Arial" pitchFamily="34" charset="0"/>
              </a:rPr>
              <a:t>&amp; Investment Relations</a:t>
            </a: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6413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3.</a:t>
            </a:r>
            <a:r>
              <a:rPr lang="sk-SK" sz="20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b="1" u="sng" dirty="0" smtClean="0">
                <a:latin typeface="Arial" pitchFamily="34" charset="0"/>
                <a:cs typeface="Arial" pitchFamily="34" charset="0"/>
              </a:rPr>
              <a:t>EU-27 import/export</a:t>
            </a: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 figures</a:t>
            </a:r>
          </a:p>
          <a:p>
            <a:pPr marL="0" indent="0" algn="ctr"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(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January – October 2012)</a:t>
            </a:r>
          </a:p>
          <a:p>
            <a:pPr marL="0" indent="0" algn="ctr">
              <a:buNone/>
            </a:pPr>
            <a:endParaRPr lang="en-US" sz="2000" b="1" u="sng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sk-SK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	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80E4-35DD-452A-8FA1-FD2459F6508E}" type="slidenum">
              <a:rPr lang="sk-SK" smtClean="0"/>
              <a:t>23</a:t>
            </a:fld>
            <a:endParaRPr lang="sk-SK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605306"/>
              </p:ext>
            </p:extLst>
          </p:nvPr>
        </p:nvGraphicFramePr>
        <p:xfrm>
          <a:off x="1174267" y="1916836"/>
          <a:ext cx="6984776" cy="48151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73709"/>
                <a:gridCol w="1403017"/>
                <a:gridCol w="1385697"/>
                <a:gridCol w="922353"/>
              </a:tblGrid>
              <a:tr h="198076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Country of Origin/Destination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Total Import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Total Export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Balance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05383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EU-27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31 961,3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43 855,0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11 893,8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05383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i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Germany</a:t>
                      </a:r>
                      <a:endParaRPr lang="sk-SK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717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8 341,0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11 300,1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2 959,0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5383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i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Czech Republic</a:t>
                      </a:r>
                      <a:endParaRPr lang="sk-SK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717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4 789,1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7 215,4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2 426,4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5383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i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Italy</a:t>
                      </a:r>
                      <a:endParaRPr lang="sk-SK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717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1 493,4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2 424,2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930,7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5383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i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Austria</a:t>
                      </a:r>
                      <a:endParaRPr lang="sk-SK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717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1 154,1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3 523,0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2 368,9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5383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i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Poland</a:t>
                      </a:r>
                      <a:endParaRPr lang="sk-SK" sz="1200" b="0" i="1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717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1 807,3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4 152,5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2 345,2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5383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i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Hungary</a:t>
                      </a:r>
                      <a:endParaRPr lang="sk-SK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717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1 785,2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3 742,1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1 956,8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5383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i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France</a:t>
                      </a:r>
                      <a:endParaRPr lang="sk-SK" sz="1200" b="0" i="1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717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1 433,7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2 863,7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1 430,0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5383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i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United Kingdom</a:t>
                      </a:r>
                      <a:endParaRPr lang="sk-SK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717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577,6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2 076,4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1 498,8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5383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i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Netherlands</a:t>
                      </a:r>
                      <a:endParaRPr lang="sk-SK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717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529,4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1 188,6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659,2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5383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i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Belgium</a:t>
                      </a:r>
                      <a:endParaRPr lang="sk-SK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717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441,2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794,3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353,1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5383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i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Spain</a:t>
                      </a:r>
                      <a:endParaRPr lang="sk-SK" sz="1200" b="0" i="1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717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539,6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919,8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380,2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5383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i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Sweden</a:t>
                      </a:r>
                      <a:endParaRPr lang="sk-SK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717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214,9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778,6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563,7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5383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i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Slovenia</a:t>
                      </a:r>
                      <a:endParaRPr lang="sk-SK" sz="1200" b="0" i="1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717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224,2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389,2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165,0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5383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i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Denmark</a:t>
                      </a:r>
                      <a:endParaRPr lang="sk-SK" sz="1200" b="0" i="1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717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183,8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442,9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259,1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5383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i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Finland</a:t>
                      </a:r>
                      <a:endParaRPr lang="sk-SK" sz="1200" b="0" i="1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717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100,2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143,2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42,9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5383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i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Ireland</a:t>
                      </a:r>
                      <a:endParaRPr lang="sk-SK" sz="1200" b="0" i="1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717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115,5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66,7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-48,8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5383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i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Greece</a:t>
                      </a:r>
                      <a:endParaRPr lang="sk-SK" sz="1200" b="0" i="1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717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63,4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130,2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66,8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5383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i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Portugal</a:t>
                      </a:r>
                      <a:endParaRPr lang="sk-SK" sz="1200" b="0" i="1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717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85,1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122,5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37,5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5383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i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Romania</a:t>
                      </a:r>
                      <a:endParaRPr lang="sk-SK" sz="1200" b="0" i="1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717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434,9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920,9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486,0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3517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i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Bulgaria</a:t>
                      </a:r>
                      <a:endParaRPr lang="sk-SK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717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85,2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276,0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190,9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5916">
                <a:tc gridSpan="4">
                  <a:txBody>
                    <a:bodyPr/>
                    <a:lstStyle/>
                    <a:p>
                      <a:pPr algn="r" fontAlgn="b"/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482284" y="6473888"/>
            <a:ext cx="167225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100" dirty="0"/>
              <a:t>Source: portal.statistics.sk</a:t>
            </a:r>
          </a:p>
        </p:txBody>
      </p:sp>
    </p:spTree>
    <p:extLst>
      <p:ext uri="{BB962C8B-B14F-4D97-AF65-F5344CB8AC3E}">
        <p14:creationId xmlns:p14="http://schemas.microsoft.com/office/powerpoint/2010/main" val="3366422123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rgbClr val="3429BD"/>
                </a:solidFill>
                <a:latin typeface="Bookman Old Style" pitchFamily="18" charset="0"/>
                <a:cs typeface="Arial" pitchFamily="34" charset="0"/>
              </a:rPr>
              <a:t>III. </a:t>
            </a:r>
            <a:r>
              <a:rPr lang="sk-SK" sz="3100" b="1" dirty="0" smtClean="0">
                <a:solidFill>
                  <a:srgbClr val="3429BD"/>
                </a:solidFill>
                <a:latin typeface="Bookman Old Style" pitchFamily="18" charset="0"/>
                <a:cs typeface="Arial" pitchFamily="34" charset="0"/>
              </a:rPr>
              <a:t>Slovakia´s </a:t>
            </a:r>
            <a:r>
              <a:rPr lang="sk-SK" sz="3100" b="1" dirty="0">
                <a:solidFill>
                  <a:srgbClr val="3429BD"/>
                </a:solidFill>
                <a:latin typeface="Bookman Old Style" pitchFamily="18" charset="0"/>
                <a:cs typeface="Arial" pitchFamily="34" charset="0"/>
              </a:rPr>
              <a:t>Bilateral Trade </a:t>
            </a:r>
            <a:r>
              <a:rPr lang="en-US" sz="3100" b="1" dirty="0">
                <a:solidFill>
                  <a:srgbClr val="3429BD"/>
                </a:solidFill>
                <a:latin typeface="Bookman Old Style" pitchFamily="18" charset="0"/>
                <a:cs typeface="Arial" pitchFamily="34" charset="0"/>
              </a:rPr>
              <a:t>&amp; Investment Relations</a:t>
            </a: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3.</a:t>
            </a:r>
            <a:r>
              <a:rPr lang="sk-SK" sz="20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b="1" u="sng" dirty="0" smtClean="0">
                <a:latin typeface="Arial" pitchFamily="34" charset="0"/>
                <a:cs typeface="Arial" pitchFamily="34" charset="0"/>
              </a:rPr>
              <a:t>Asia </a:t>
            </a: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&amp; OECD </a:t>
            </a:r>
            <a:r>
              <a:rPr lang="sk-SK" sz="2000" b="1" u="sng" dirty="0" smtClean="0">
                <a:latin typeface="Arial" pitchFamily="34" charset="0"/>
                <a:cs typeface="Arial" pitchFamily="34" charset="0"/>
              </a:rPr>
              <a:t>import/export</a:t>
            </a: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 figures</a:t>
            </a:r>
          </a:p>
          <a:p>
            <a:pPr marL="0" indent="0" algn="ctr"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(January – October 2012)</a:t>
            </a:r>
          </a:p>
          <a:p>
            <a:pPr marL="0" indent="0" algn="ctr">
              <a:buNone/>
            </a:pPr>
            <a:endParaRPr lang="sk-SK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	</a:t>
            </a:r>
            <a:endParaRPr lang="sk-SK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4208" y="6316359"/>
            <a:ext cx="2133600" cy="365125"/>
          </a:xfrm>
        </p:spPr>
        <p:txBody>
          <a:bodyPr/>
          <a:lstStyle/>
          <a:p>
            <a:fld id="{F0A380E4-35DD-452A-8FA1-FD2459F6508E}" type="slidenum">
              <a:rPr lang="sk-SK" smtClean="0"/>
              <a:t>24</a:t>
            </a:fld>
            <a:endParaRPr lang="sk-SK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653145"/>
              </p:ext>
            </p:extLst>
          </p:nvPr>
        </p:nvGraphicFramePr>
        <p:xfrm>
          <a:off x="1475656" y="2276872"/>
          <a:ext cx="6447483" cy="40703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1883"/>
                <a:gridCol w="1295092"/>
                <a:gridCol w="1279104"/>
                <a:gridCol w="851404"/>
              </a:tblGrid>
              <a:tr h="383998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Country of Origin/Destination</a:t>
                      </a:r>
                      <a:endParaRPr lang="sk-SK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Total Import</a:t>
                      </a:r>
                      <a:endParaRPr lang="sk-SK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Total Export</a:t>
                      </a:r>
                      <a:endParaRPr lang="sk-SK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Balance</a:t>
                      </a:r>
                      <a:endParaRPr lang="sk-SK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07198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Asia</a:t>
                      </a:r>
                      <a:endParaRPr lang="sk-SK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10 281,5</a:t>
                      </a:r>
                      <a:endParaRPr lang="sk-SK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2 745,3</a:t>
                      </a:r>
                      <a:endParaRPr lang="sk-SK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-7 536,2</a:t>
                      </a:r>
                      <a:endParaRPr lang="sk-SK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7198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i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China</a:t>
                      </a:r>
                      <a:endParaRPr lang="sk-SK" sz="1400" b="0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717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2 954,7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1 241,5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-1 713,2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7198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i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Korea</a:t>
                      </a:r>
                      <a:endParaRPr lang="sk-SK" sz="1400" b="0" i="1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717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4 491,4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80,3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-4 411,0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7198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i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Taiwan</a:t>
                      </a:r>
                      <a:endParaRPr lang="sk-SK" sz="1400" b="0" i="1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717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481,9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27,8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-454,1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7198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i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Malaysia</a:t>
                      </a:r>
                      <a:endParaRPr lang="sk-SK" sz="1400" b="0" i="1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717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186,3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24,6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-161,6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7198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i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India</a:t>
                      </a:r>
                      <a:endParaRPr lang="sk-SK" sz="1400" b="0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717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149,4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51,1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-98,3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7198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OECD</a:t>
                      </a:r>
                      <a:endParaRPr lang="sk-SK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30 777,4</a:t>
                      </a:r>
                      <a:endParaRPr lang="sk-SK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45 454,1</a:t>
                      </a:r>
                      <a:endParaRPr lang="sk-SK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14 676,7</a:t>
                      </a:r>
                      <a:endParaRPr lang="sk-SK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7198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i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US</a:t>
                      </a:r>
                      <a:endParaRPr lang="sk-SK" sz="1400" b="0" i="1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717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441,9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1 017,4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575,5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7198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i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Japan</a:t>
                      </a:r>
                      <a:endParaRPr lang="sk-SK" sz="1400" b="0" i="1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717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824,9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86,6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-738,3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7198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i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Turkey</a:t>
                      </a:r>
                      <a:endParaRPr lang="sk-SK" sz="1400" b="0" i="1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717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318,5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705,5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387,0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7198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i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Canada</a:t>
                      </a:r>
                      <a:endParaRPr lang="sk-SK" sz="1400" b="0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717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46,7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116,5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69,8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7198">
                <a:tc gridSpan="4">
                  <a:txBody>
                    <a:bodyPr/>
                    <a:lstStyle/>
                    <a:p>
                      <a:pPr algn="r" fontAlgn="b"/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300191" y="6228060"/>
            <a:ext cx="167225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100" dirty="0"/>
              <a:t>Source: portal.statistics.sk</a:t>
            </a:r>
          </a:p>
        </p:txBody>
      </p:sp>
    </p:spTree>
    <p:extLst>
      <p:ext uri="{BB962C8B-B14F-4D97-AF65-F5344CB8AC3E}">
        <p14:creationId xmlns:p14="http://schemas.microsoft.com/office/powerpoint/2010/main" val="3054397544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3429BD"/>
                </a:solidFill>
                <a:latin typeface="Bookman Old Style" pitchFamily="18" charset="0"/>
                <a:cs typeface="Arial" pitchFamily="34" charset="0"/>
              </a:rPr>
              <a:t>II. Slovakia's Economy </a:t>
            </a:r>
            <a:endParaRPr lang="sk-SK" sz="3200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3.</a:t>
            </a:r>
            <a:r>
              <a:rPr lang="sk-SK" sz="20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b="1" u="sng" dirty="0" smtClean="0">
                <a:latin typeface="Arial" pitchFamily="34" charset="0"/>
                <a:cs typeface="Arial" pitchFamily="34" charset="0"/>
              </a:rPr>
              <a:t>Doing Business 2011 (World Bank)</a:t>
            </a:r>
            <a:endParaRPr lang="en-US" sz="2000" b="1" u="sng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80E4-35DD-452A-8FA1-FD2459F6508E}" type="slidenum">
              <a:rPr lang="sk-SK" smtClean="0"/>
              <a:t>25</a:t>
            </a:fld>
            <a:endParaRPr lang="sk-SK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425894"/>
              </p:ext>
            </p:extLst>
          </p:nvPr>
        </p:nvGraphicFramePr>
        <p:xfrm>
          <a:off x="1187624" y="2132856"/>
          <a:ext cx="7056784" cy="3600402"/>
        </p:xfrm>
        <a:graphic>
          <a:graphicData uri="http://schemas.openxmlformats.org/drawingml/2006/table">
            <a:tbl>
              <a:tblPr/>
              <a:tblGrid>
                <a:gridCol w="3528392"/>
                <a:gridCol w="3528392"/>
              </a:tblGrid>
              <a:tr h="5744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Country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               Ranking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744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TAIWAN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                    33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28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SLOVAKIA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                    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44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HUNGARY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                    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44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CZECH REPUBLIC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                    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44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POLAND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                    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715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3429BD"/>
                </a:solidFill>
                <a:latin typeface="Bookman Old Style" pitchFamily="18" charset="0"/>
                <a:cs typeface="Arial" pitchFamily="34" charset="0"/>
              </a:rPr>
              <a:t>III. </a:t>
            </a:r>
            <a:r>
              <a:rPr lang="sk-SK" sz="3200" b="1" dirty="0">
                <a:solidFill>
                  <a:srgbClr val="3429BD"/>
                </a:solidFill>
                <a:latin typeface="Bookman Old Style" pitchFamily="18" charset="0"/>
                <a:cs typeface="Arial" pitchFamily="34" charset="0"/>
              </a:rPr>
              <a:t>Slovakia´s Bilateral Trade </a:t>
            </a:r>
            <a:r>
              <a:rPr lang="en-US" sz="3200" b="1" dirty="0">
                <a:solidFill>
                  <a:srgbClr val="3429BD"/>
                </a:solidFill>
                <a:latin typeface="Bookman Old Style" pitchFamily="18" charset="0"/>
                <a:cs typeface="Arial" pitchFamily="34" charset="0"/>
              </a:rPr>
              <a:t>&amp; Investment Relations</a:t>
            </a:r>
            <a:endParaRPr lang="sk-SK" sz="3200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3533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3.</a:t>
            </a:r>
            <a:r>
              <a:rPr lang="sk-SK" sz="2000" b="1" dirty="0">
                <a:latin typeface="Arial" pitchFamily="34" charset="0"/>
                <a:cs typeface="Arial" pitchFamily="34" charset="0"/>
              </a:rPr>
              <a:t>5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Taiwanese Trade &amp; Investment Relations in V4 countries</a:t>
            </a:r>
          </a:p>
          <a:p>
            <a:pPr marL="0" indent="0">
              <a:buNone/>
            </a:pPr>
            <a:endParaRPr lang="sk-SK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80E4-35DD-452A-8FA1-FD2459F6508E}" type="slidenum">
              <a:rPr lang="sk-SK" smtClean="0"/>
              <a:t>26</a:t>
            </a:fld>
            <a:endParaRPr lang="sk-SK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9102194"/>
              </p:ext>
            </p:extLst>
          </p:nvPr>
        </p:nvGraphicFramePr>
        <p:xfrm>
          <a:off x="467544" y="2636912"/>
          <a:ext cx="8229600" cy="3140394"/>
        </p:xfrm>
        <a:graphic>
          <a:graphicData uri="http://schemas.openxmlformats.org/drawingml/2006/table">
            <a:tbl>
              <a:tblPr/>
              <a:tblGrid>
                <a:gridCol w="2057400"/>
                <a:gridCol w="2133600"/>
                <a:gridCol w="1981200"/>
                <a:gridCol w="2057400"/>
              </a:tblGrid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Country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Total trade with TAIWAN          (USD)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Investment from TAIWAN              (USD)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Population of the country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Slovakia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553,2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million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450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5,4 mil.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Czech Republic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731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375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10,6 mil.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Hungary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500 million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400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10,0 mil.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Poland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1,1 billion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100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38,1 mil.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1679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3429BD"/>
                </a:solidFill>
                <a:latin typeface="Bookman Old Style" pitchFamily="18" charset="0"/>
                <a:cs typeface="Arial" pitchFamily="34" charset="0"/>
              </a:rPr>
              <a:t>III. </a:t>
            </a:r>
            <a:r>
              <a:rPr lang="sk-SK" sz="3200" b="1" dirty="0">
                <a:solidFill>
                  <a:srgbClr val="3429BD"/>
                </a:solidFill>
                <a:latin typeface="Bookman Old Style" pitchFamily="18" charset="0"/>
                <a:cs typeface="Arial" pitchFamily="34" charset="0"/>
              </a:rPr>
              <a:t>Slovakia´s Bilateral Trade </a:t>
            </a:r>
            <a:r>
              <a:rPr lang="en-US" sz="3200" b="1" dirty="0">
                <a:solidFill>
                  <a:srgbClr val="3429BD"/>
                </a:solidFill>
                <a:latin typeface="Bookman Old Style" pitchFamily="18" charset="0"/>
                <a:cs typeface="Arial" pitchFamily="34" charset="0"/>
              </a:rPr>
              <a:t>&amp; Investment Relations</a:t>
            </a:r>
            <a:endParaRPr lang="sk-SK" sz="3200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3.</a:t>
            </a:r>
            <a:r>
              <a:rPr lang="sk-SK" sz="2000" b="1" dirty="0">
                <a:latin typeface="Arial" pitchFamily="34" charset="0"/>
                <a:cs typeface="Arial" pitchFamily="34" charset="0"/>
              </a:rPr>
              <a:t>6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Taiwanese Investments in SR</a:t>
            </a:r>
          </a:p>
          <a:p>
            <a:pPr marL="0" indent="0" algn="ctr">
              <a:buNone/>
            </a:pPr>
            <a:endParaRPr lang="en-US" sz="2000" b="1" u="sng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Taiwanese investments in Slovakia represent 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approx.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450 million EU</a:t>
            </a:r>
            <a:endParaRPr lang="sk-SK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	- Total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trade with Taiwan: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€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553.2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ml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sk-SK" sz="1200" i="1" dirty="0" smtClean="0">
                <a:latin typeface="Arial" pitchFamily="34" charset="0"/>
                <a:cs typeface="Arial" pitchFamily="34" charset="0"/>
              </a:rPr>
              <a:t> (January-November 2012)</a:t>
            </a:r>
            <a:endParaRPr lang="en-US" sz="1600" i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	- Investment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from Taiwan:  €450 ml.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Foxconn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(located in Nitra, </a:t>
            </a:r>
            <a:r>
              <a:rPr lang="sk-SK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 EU)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AU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Optronics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(located in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Tren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čín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191 ml. EU)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Delta Electronics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(located in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Dubnica nad Váhom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34 ml. EU + 20,5 ml. EU planned new investments from 2013)</a:t>
            </a:r>
          </a:p>
          <a:p>
            <a:pPr marL="0" indent="0">
              <a:buNone/>
            </a:pPr>
            <a:endParaRPr lang="sk-SK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80E4-35DD-452A-8FA1-FD2459F6508E}" type="slidenum">
              <a:rPr lang="sk-SK" smtClean="0"/>
              <a:t>27</a:t>
            </a:fld>
            <a:endParaRPr lang="sk-SK"/>
          </a:p>
        </p:txBody>
      </p:sp>
      <p:cxnSp>
        <p:nvCxnSpPr>
          <p:cNvPr id="6" name="Straight Connector 5"/>
          <p:cNvCxnSpPr/>
          <p:nvPr/>
        </p:nvCxnSpPr>
        <p:spPr>
          <a:xfrm>
            <a:off x="467544" y="3284984"/>
            <a:ext cx="8280920" cy="0"/>
          </a:xfrm>
          <a:prstGeom prst="line">
            <a:avLst/>
          </a:prstGeom>
          <a:ln>
            <a:solidFill>
              <a:srgbClr val="3429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724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3429BD"/>
                </a:solidFill>
                <a:latin typeface="Bookman Old Style" pitchFamily="18" charset="0"/>
                <a:cs typeface="Arial" pitchFamily="34" charset="0"/>
              </a:rPr>
              <a:t>IV. Taipei Representative Office in Bratislava </a:t>
            </a:r>
            <a:r>
              <a:rPr lang="en-US" sz="2400" b="1" dirty="0" smtClean="0">
                <a:solidFill>
                  <a:srgbClr val="C00000"/>
                </a:solidFill>
                <a:latin typeface="Bookman Old Style" pitchFamily="18" charset="0"/>
                <a:cs typeface="Arial" pitchFamily="34" charset="0"/>
              </a:rPr>
              <a:t>Economic Division</a:t>
            </a:r>
            <a:endParaRPr lang="sk-SK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80E4-35DD-452A-8FA1-FD2459F6508E}" type="slidenum">
              <a:rPr lang="sk-SK" smtClean="0"/>
              <a:t>28</a:t>
            </a:fld>
            <a:endParaRPr lang="sk-SK"/>
          </a:p>
        </p:txBody>
      </p:sp>
      <p:pic>
        <p:nvPicPr>
          <p:cNvPr id="12290" name="Picture 2" descr="C:\Documents and Settings\EDSK 2.TREEDSK\Desktop\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39058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Documents and Settings\EDSK 2.TREEDSK\Desktop\08022_135-0033111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47215"/>
            <a:ext cx="3816424" cy="293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717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3429BD"/>
                </a:solidFill>
                <a:latin typeface="Bookman Old Style" pitchFamily="18" charset="0"/>
                <a:cs typeface="Arial" pitchFamily="34" charset="0"/>
              </a:rPr>
              <a:t>IV. Taipei Representative Office in Bratislava </a:t>
            </a:r>
            <a:r>
              <a:rPr lang="en-US" sz="2400" b="1" dirty="0" smtClean="0">
                <a:solidFill>
                  <a:srgbClr val="C00000"/>
                </a:solidFill>
                <a:latin typeface="Bookman Old Style" pitchFamily="18" charset="0"/>
                <a:cs typeface="Arial" pitchFamily="34" charset="0"/>
              </a:rPr>
              <a:t>Economic Division</a:t>
            </a:r>
            <a:endParaRPr lang="sk-SK" sz="24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85313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GENERAL TASKS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Promoting economic relations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(trade, investment, technical cooperation)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between TW and SR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Collection of trade-related information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Providing trade-related information to relevant companies, associations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Slovak d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aily news research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analysis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&amp; translation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Assistance with trade inquiries</a:t>
            </a:r>
            <a:endParaRPr lang="sk-SK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Providing b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usiness and procurement opportunities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Meeting with Slovak executive and legislative representatives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Meeting with representatives from relevant institutions, organizations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Presentations at relevant conferences, events</a:t>
            </a:r>
            <a:endParaRPr lang="sk-SK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80E4-35DD-452A-8FA1-FD2459F6508E}" type="slidenum">
              <a:rPr lang="sk-SK" smtClean="0"/>
              <a:t>29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9128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7956870" cy="5400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5900"/>
            <a:ext cx="8229600" cy="100811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3429BD"/>
                </a:solidFill>
                <a:latin typeface="Bookman Old Style" pitchFamily="18" charset="0"/>
              </a:rPr>
              <a:t>Slovakia in Central Europe</a:t>
            </a:r>
            <a:endParaRPr lang="sk-SK" sz="3600" b="1" dirty="0">
              <a:solidFill>
                <a:srgbClr val="3429BD"/>
              </a:solidFill>
              <a:latin typeface="Bookman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80E4-35DD-452A-8FA1-FD2459F6508E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9063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435280" cy="1084982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3429BD"/>
                </a:solidFill>
                <a:latin typeface="Bookman Old Style" pitchFamily="18" charset="0"/>
                <a:cs typeface="Arial" pitchFamily="34" charset="0"/>
              </a:rPr>
              <a:t>IV. Taipei Representative Office in Bratislava </a:t>
            </a:r>
            <a:r>
              <a:rPr lang="en-US" sz="2800" b="1" dirty="0" smtClean="0">
                <a:solidFill>
                  <a:srgbClr val="C00000"/>
                </a:solidFill>
                <a:latin typeface="Bookman Old Style" pitchFamily="18" charset="0"/>
                <a:cs typeface="Arial" pitchFamily="34" charset="0"/>
              </a:rPr>
              <a:t>Economic Division</a:t>
            </a:r>
            <a:r>
              <a:rPr lang="en-US" sz="28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sk-SK" sz="28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600200"/>
            <a:ext cx="684076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SPECIFIC GOALS FOR </a:t>
            </a:r>
            <a:r>
              <a:rPr lang="sk-SK" sz="2400" b="1" dirty="0" smtClean="0">
                <a:latin typeface="Arial" pitchFamily="34" charset="0"/>
                <a:cs typeface="Arial" pitchFamily="34" charset="0"/>
              </a:rPr>
              <a:t>2013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Concluding the Memorandum of Understanding between TW and SR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Offer assistance to Taiwanese delegations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Participation at relevant conferences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Meetings with officials and company representatives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sk-SK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80E4-35DD-452A-8FA1-FD2459F6508E}" type="slidenum">
              <a:rPr lang="sk-SK" smtClean="0"/>
              <a:t>30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9605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2187674"/>
          </a:xfrm>
        </p:spPr>
        <p:txBody>
          <a:bodyPr/>
          <a:lstStyle/>
          <a:p>
            <a:r>
              <a:rPr lang="en-US" b="1" dirty="0" smtClean="0">
                <a:solidFill>
                  <a:srgbClr val="3429BD"/>
                </a:solidFill>
                <a:latin typeface="Bookman Old Style" pitchFamily="18" charset="0"/>
              </a:rPr>
              <a:t>Thank you for your attention!</a:t>
            </a:r>
            <a:endParaRPr lang="sk-SK" b="1" dirty="0">
              <a:solidFill>
                <a:srgbClr val="3429BD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1138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3429BD"/>
                </a:solidFill>
                <a:latin typeface="Bookman Old Style" pitchFamily="18" charset="0"/>
              </a:rPr>
              <a:t>I</a:t>
            </a:r>
            <a:r>
              <a:rPr lang="en-US" sz="2800" b="1" dirty="0" smtClean="0">
                <a:solidFill>
                  <a:srgbClr val="3429BD"/>
                </a:solidFill>
                <a:latin typeface="Bookman Old Style" pitchFamily="18" charset="0"/>
              </a:rPr>
              <a:t>. </a:t>
            </a:r>
            <a:r>
              <a:rPr lang="sk-SK" sz="2800" b="1" dirty="0" smtClean="0">
                <a:solidFill>
                  <a:srgbClr val="3429BD"/>
                </a:solidFill>
                <a:latin typeface="Bookman Old Style" pitchFamily="18" charset="0"/>
              </a:rPr>
              <a:t>Slovakia Facts </a:t>
            </a:r>
            <a:r>
              <a:rPr lang="en-US" sz="2800" b="1" dirty="0" smtClean="0">
                <a:solidFill>
                  <a:srgbClr val="3429BD"/>
                </a:solidFill>
                <a:latin typeface="Bookman Old Style" pitchFamily="18" charset="0"/>
              </a:rPr>
              <a:t>&amp;</a:t>
            </a:r>
            <a:r>
              <a:rPr lang="sk-SK" sz="2800" b="1" dirty="0" smtClean="0">
                <a:solidFill>
                  <a:srgbClr val="3429BD"/>
                </a:solidFill>
                <a:latin typeface="Bookman Old Style" pitchFamily="18" charset="0"/>
              </a:rPr>
              <a:t> General Information</a:t>
            </a:r>
            <a:endParaRPr lang="sk-SK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80E4-35DD-452A-8FA1-FD2459F6508E}" type="slidenum">
              <a:rPr lang="sk-SK" smtClean="0"/>
              <a:t>4</a:t>
            </a:fld>
            <a:endParaRPr lang="sk-SK"/>
          </a:p>
        </p:txBody>
      </p:sp>
      <p:pic>
        <p:nvPicPr>
          <p:cNvPr id="10243" name="Picture 3" descr="C:\Documents and Settings\EDSK 2.TREEDSK\Desktop\logo_ro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923" y="5085184"/>
            <a:ext cx="193442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95718"/>
            <a:ext cx="5942882" cy="354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649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3429BD"/>
                </a:solidFill>
                <a:latin typeface="Bookman Old Style" pitchFamily="18" charset="0"/>
              </a:rPr>
              <a:t>I. </a:t>
            </a:r>
            <a:r>
              <a:rPr lang="sk-SK" sz="2800" b="1" dirty="0" smtClean="0">
                <a:solidFill>
                  <a:srgbClr val="3429BD"/>
                </a:solidFill>
                <a:latin typeface="Bookman Old Style" pitchFamily="18" charset="0"/>
              </a:rPr>
              <a:t>Slovakia Facts </a:t>
            </a:r>
            <a:r>
              <a:rPr lang="en-US" sz="2800" b="1" dirty="0" smtClean="0">
                <a:solidFill>
                  <a:srgbClr val="3429BD"/>
                </a:solidFill>
                <a:latin typeface="Bookman Old Style" pitchFamily="18" charset="0"/>
              </a:rPr>
              <a:t>&amp;</a:t>
            </a:r>
            <a:r>
              <a:rPr lang="sk-SK" sz="2800" b="1" dirty="0" smtClean="0">
                <a:solidFill>
                  <a:srgbClr val="3429BD"/>
                </a:solidFill>
                <a:latin typeface="Bookman Old Style" pitchFamily="18" charset="0"/>
              </a:rPr>
              <a:t> General Information</a:t>
            </a:r>
            <a:endParaRPr lang="sk-SK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7577833"/>
              </p:ext>
            </p:extLst>
          </p:nvPr>
        </p:nvGraphicFramePr>
        <p:xfrm>
          <a:off x="107504" y="1556792"/>
          <a:ext cx="8784976" cy="4752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6996"/>
                <a:gridCol w="7027980"/>
              </a:tblGrid>
              <a:tr h="396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Official name:</a:t>
                      </a:r>
                      <a:endParaRPr lang="sk-SK" sz="1200" b="1" dirty="0"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sk-SK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Slovak </a:t>
                      </a:r>
                      <a:r>
                        <a:rPr lang="sk-SK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Republic (orig. Slovenská republika) (SR)</a:t>
                      </a:r>
                      <a:endParaRPr lang="sk-SK" sz="1200" b="1" dirty="0"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96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b="1">
                          <a:effectLst/>
                          <a:latin typeface="Arial" pitchFamily="34" charset="0"/>
                          <a:cs typeface="Arial" pitchFamily="34" charset="0"/>
                        </a:rPr>
                        <a:t>Establishment date:</a:t>
                      </a:r>
                      <a:endParaRPr lang="sk-SK" sz="1200" b="1"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sk-SK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1st </a:t>
                      </a:r>
                      <a:r>
                        <a:rPr lang="sk-SK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January 1993</a:t>
                      </a:r>
                      <a:endParaRPr lang="sk-SK" sz="1200" b="1" dirty="0"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96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Capital city:</a:t>
                      </a:r>
                      <a:endParaRPr lang="sk-SK" sz="1200" b="1" dirty="0"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sk-SK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Bratislava</a:t>
                      </a:r>
                      <a:endParaRPr lang="sk-SK" sz="1200" b="1" dirty="0"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96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b="1">
                          <a:effectLst/>
                          <a:latin typeface="Arial" pitchFamily="34" charset="0"/>
                          <a:cs typeface="Arial" pitchFamily="34" charset="0"/>
                        </a:rPr>
                        <a:t>Establishment:</a:t>
                      </a:r>
                      <a:endParaRPr lang="sk-SK" sz="1200" b="1"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sk-SK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Republic</a:t>
                      </a:r>
                      <a:endParaRPr lang="sk-SK" sz="1200" b="1" dirty="0"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96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b="1">
                          <a:effectLst/>
                          <a:latin typeface="Arial" pitchFamily="34" charset="0"/>
                          <a:cs typeface="Arial" pitchFamily="34" charset="0"/>
                        </a:rPr>
                        <a:t>Political system:</a:t>
                      </a:r>
                      <a:endParaRPr lang="sk-SK" sz="1200" b="1"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sk-SK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Parliamentary </a:t>
                      </a:r>
                      <a:r>
                        <a:rPr lang="sk-SK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Democracy (150-seat unicameral, delegates are elected for 4-year term)</a:t>
                      </a:r>
                      <a:endParaRPr lang="sk-SK" sz="1200" b="1" dirty="0"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96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b="1">
                          <a:effectLst/>
                          <a:latin typeface="Arial" pitchFamily="34" charset="0"/>
                          <a:cs typeface="Arial" pitchFamily="34" charset="0"/>
                        </a:rPr>
                        <a:t>President:</a:t>
                      </a:r>
                      <a:endParaRPr lang="sk-SK" sz="1200" b="1"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sk-SK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Ivan </a:t>
                      </a:r>
                      <a:r>
                        <a:rPr lang="sk-SK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Gašparovič, elected for 5-year </a:t>
                      </a:r>
                      <a:r>
                        <a:rPr lang="sk-SK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term</a:t>
                      </a:r>
                      <a:r>
                        <a:rPr lang="en-US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(assumed office in 2004, 2</a:t>
                      </a:r>
                      <a:r>
                        <a:rPr lang="en-US" sz="1200" b="1" baseline="30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nd</a:t>
                      </a:r>
                      <a:r>
                        <a:rPr lang="en-US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term)</a:t>
                      </a:r>
                      <a:endParaRPr lang="sk-SK" sz="1200" b="1" dirty="0"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96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b="1">
                          <a:effectLst/>
                          <a:latin typeface="Arial" pitchFamily="34" charset="0"/>
                          <a:cs typeface="Arial" pitchFamily="34" charset="0"/>
                        </a:rPr>
                        <a:t>Prime Minister</a:t>
                      </a:r>
                      <a:endParaRPr lang="sk-SK" sz="1200" b="1"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sk-SK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Robert </a:t>
                      </a:r>
                      <a:r>
                        <a:rPr lang="sk-SK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Fico, political party SMER </a:t>
                      </a:r>
                      <a:r>
                        <a:rPr lang="sk-SK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r>
                        <a:rPr lang="en-US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social democracy (in office since April</a:t>
                      </a:r>
                      <a:r>
                        <a:rPr lang="en-US" sz="1200" b="1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2012</a:t>
                      </a:r>
                      <a:r>
                        <a:rPr lang="en-US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sk-SK" sz="1200" b="1" dirty="0"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96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b="1">
                          <a:effectLst/>
                          <a:latin typeface="Arial" pitchFamily="34" charset="0"/>
                          <a:cs typeface="Arial" pitchFamily="34" charset="0"/>
                        </a:rPr>
                        <a:t>Location:</a:t>
                      </a:r>
                      <a:endParaRPr lang="sk-SK" sz="1200" b="1"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sk-SK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Central </a:t>
                      </a:r>
                      <a:r>
                        <a:rPr lang="sk-SK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Europe</a:t>
                      </a:r>
                      <a:endParaRPr lang="sk-SK" sz="1200" b="1" dirty="0"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96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b="1">
                          <a:effectLst/>
                          <a:latin typeface="Arial" pitchFamily="34" charset="0"/>
                          <a:cs typeface="Arial" pitchFamily="34" charset="0"/>
                        </a:rPr>
                        <a:t>Language:</a:t>
                      </a:r>
                      <a:endParaRPr lang="sk-SK" sz="1200" b="1"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sk-SK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Slovak</a:t>
                      </a:r>
                      <a:endParaRPr lang="sk-SK" sz="1200" b="1" dirty="0"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96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b="1">
                          <a:effectLst/>
                          <a:latin typeface="Arial" pitchFamily="34" charset="0"/>
                          <a:cs typeface="Arial" pitchFamily="34" charset="0"/>
                        </a:rPr>
                        <a:t>Currency:</a:t>
                      </a:r>
                      <a:endParaRPr lang="sk-SK" sz="1200" b="1"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sk-SK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EURO </a:t>
                      </a:r>
                      <a:r>
                        <a:rPr lang="sk-SK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(since 1st Jan 2009)</a:t>
                      </a:r>
                      <a:endParaRPr lang="sk-SK" sz="1200" b="1" dirty="0"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96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b="1">
                          <a:effectLst/>
                          <a:latin typeface="Arial" pitchFamily="34" charset="0"/>
                          <a:cs typeface="Arial" pitchFamily="34" charset="0"/>
                        </a:rPr>
                        <a:t>Population:</a:t>
                      </a:r>
                      <a:endParaRPr lang="sk-SK" sz="1200" b="1"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sk-SK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 </a:t>
                      </a:r>
                      <a:r>
                        <a:rPr lang="sk-SK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447 502 inhabitants</a:t>
                      </a:r>
                      <a:endParaRPr lang="sk-SK" sz="1200" b="1" dirty="0"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96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b="1">
                          <a:effectLst/>
                          <a:latin typeface="Arial" pitchFamily="34" charset="0"/>
                          <a:cs typeface="Arial" pitchFamily="34" charset="0"/>
                        </a:rPr>
                        <a:t>Area:</a:t>
                      </a:r>
                      <a:endParaRPr lang="sk-SK" sz="1200" b="1"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sk-SK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49 </a:t>
                      </a:r>
                      <a:r>
                        <a:rPr lang="sk-SK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035 sq km</a:t>
                      </a:r>
                      <a:endParaRPr lang="sk-SK" sz="1200" b="1" dirty="0"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80E4-35DD-452A-8FA1-FD2459F6508E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5247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3429BD"/>
                </a:solidFill>
                <a:latin typeface="Bookman Old Style" pitchFamily="18" charset="0"/>
              </a:rPr>
              <a:t>I. </a:t>
            </a:r>
            <a:r>
              <a:rPr lang="sk-SK" sz="2800" b="1" dirty="0" smtClean="0">
                <a:solidFill>
                  <a:srgbClr val="3429BD"/>
                </a:solidFill>
                <a:latin typeface="Bookman Old Style" pitchFamily="18" charset="0"/>
              </a:rPr>
              <a:t>Slovakia Facts </a:t>
            </a:r>
            <a:r>
              <a:rPr lang="en-US" sz="2800" b="1" dirty="0" smtClean="0">
                <a:solidFill>
                  <a:srgbClr val="3429BD"/>
                </a:solidFill>
                <a:latin typeface="Bookman Old Style" pitchFamily="18" charset="0"/>
              </a:rPr>
              <a:t>&amp;</a:t>
            </a:r>
            <a:r>
              <a:rPr lang="sk-SK" sz="2800" b="1" dirty="0" smtClean="0">
                <a:solidFill>
                  <a:srgbClr val="3429BD"/>
                </a:solidFill>
                <a:latin typeface="Bookman Old Style" pitchFamily="18" charset="0"/>
              </a:rPr>
              <a:t> General Information</a:t>
            </a:r>
            <a:endParaRPr lang="sk-SK" sz="2800" b="1" dirty="0">
              <a:solidFill>
                <a:srgbClr val="3429BD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5112568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sk-SK" sz="3500" b="1" u="sng" dirty="0" smtClean="0">
                <a:latin typeface="Arial" pitchFamily="34" charset="0"/>
                <a:cs typeface="Arial" pitchFamily="34" charset="0"/>
              </a:rPr>
              <a:t>Bordering Countries</a:t>
            </a: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 (5)</a:t>
            </a:r>
            <a:r>
              <a:rPr lang="sk-SK" sz="3500" dirty="0" smtClean="0">
                <a:latin typeface="Arial" pitchFamily="34" charset="0"/>
                <a:cs typeface="Arial" pitchFamily="34" charset="0"/>
              </a:rPr>
              <a:t>: Czech Republic, Poland, Ukraine, Hungary and Austria</a:t>
            </a:r>
            <a:endParaRPr lang="en-US" sz="35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sk-SK" sz="35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sk-SK" sz="3500" b="1" u="sng" dirty="0" smtClean="0">
                <a:latin typeface="Arial" pitchFamily="34" charset="0"/>
                <a:cs typeface="Arial" pitchFamily="34" charset="0"/>
              </a:rPr>
              <a:t>Population density</a:t>
            </a:r>
            <a:r>
              <a:rPr lang="en-US" sz="3500" u="sng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3500" dirty="0">
                <a:latin typeface="Arial" pitchFamily="34" charset="0"/>
                <a:cs typeface="Arial" pitchFamily="34" charset="0"/>
              </a:rPr>
              <a:t>189 </a:t>
            </a:r>
            <a:r>
              <a:rPr lang="sk-SK" sz="3500" dirty="0" smtClean="0">
                <a:latin typeface="Arial" pitchFamily="34" charset="0"/>
                <a:cs typeface="Arial" pitchFamily="34" charset="0"/>
              </a:rPr>
              <a:t>persons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sk-SK" sz="3500" dirty="0" smtClean="0">
                <a:latin typeface="Arial" pitchFamily="34" charset="0"/>
                <a:cs typeface="Arial" pitchFamily="34" charset="0"/>
              </a:rPr>
              <a:t>sq </a:t>
            </a:r>
            <a:r>
              <a:rPr lang="sk-SK" sz="3500" dirty="0">
                <a:latin typeface="Arial" pitchFamily="34" charset="0"/>
                <a:cs typeface="Arial" pitchFamily="34" charset="0"/>
              </a:rPr>
              <a:t>km. Slovak population distribution is quite </a:t>
            </a:r>
            <a:r>
              <a:rPr lang="sk-SK" sz="3500" dirty="0" smtClean="0">
                <a:latin typeface="Arial" pitchFamily="34" charset="0"/>
                <a:cs typeface="Arial" pitchFamily="34" charset="0"/>
              </a:rPr>
              <a:t>uneven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(mountains, lowlands)</a:t>
            </a:r>
            <a:r>
              <a:rPr lang="sk-SK" sz="35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35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en-US" sz="35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3500" b="1" u="sng" dirty="0" smtClean="0">
                <a:latin typeface="Arial" pitchFamily="34" charset="0"/>
                <a:cs typeface="Arial" pitchFamily="34" charset="0"/>
              </a:rPr>
              <a:t>Nationality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: 	</a:t>
            </a:r>
          </a:p>
          <a:p>
            <a:pPr lvl="1" algn="just">
              <a:lnSpc>
                <a:spcPct val="170000"/>
              </a:lnSpc>
            </a:pPr>
            <a:r>
              <a:rPr lang="sk-SK" sz="2600" b="1" u="sng" dirty="0" smtClean="0">
                <a:latin typeface="Arial" pitchFamily="34" charset="0"/>
                <a:cs typeface="Arial" pitchFamily="34" charset="0"/>
              </a:rPr>
              <a:t>Slovak nationality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represent </a:t>
            </a:r>
            <a:r>
              <a:rPr lang="sk-SK" sz="2600" dirty="0">
                <a:latin typeface="Arial" pitchFamily="34" charset="0"/>
                <a:cs typeface="Arial" pitchFamily="34" charset="0"/>
              </a:rPr>
              <a:t>85.5% of the whole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population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ct val="170000"/>
              </a:lnSpc>
            </a:pPr>
            <a:r>
              <a:rPr lang="en-US" sz="2600" b="1" u="sng" dirty="0" smtClean="0">
                <a:latin typeface="Arial" pitchFamily="34" charset="0"/>
                <a:cs typeface="Arial" pitchFamily="34" charset="0"/>
              </a:rPr>
              <a:t>Hungarian nationality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: approx.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600" dirty="0">
                <a:latin typeface="Arial" pitchFamily="34" charset="0"/>
                <a:cs typeface="Arial" pitchFamily="34" charset="0"/>
              </a:rPr>
              <a:t>520,000 citizens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9.7</a:t>
            </a:r>
            <a:r>
              <a:rPr lang="sk-SK" sz="2600" dirty="0">
                <a:latin typeface="Arial" pitchFamily="34" charset="0"/>
                <a:cs typeface="Arial" pitchFamily="34" charset="0"/>
              </a:rPr>
              <a:t>% of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sk-SK" sz="2600" dirty="0">
                <a:latin typeface="Arial" pitchFamily="34" charset="0"/>
                <a:cs typeface="Arial" pitchFamily="34" charset="0"/>
              </a:rPr>
              <a:t>Slovak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population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 algn="just">
              <a:lnSpc>
                <a:spcPct val="170000"/>
              </a:lnSpc>
            </a:pPr>
            <a:r>
              <a:rPr lang="en-US" sz="2600" b="1" u="sng" dirty="0" smtClean="0">
                <a:latin typeface="Arial" pitchFamily="34" charset="0"/>
                <a:cs typeface="Arial" pitchFamily="34" charset="0"/>
              </a:rPr>
              <a:t>Roma nationality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: approx.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90,000 </a:t>
            </a:r>
            <a:r>
              <a:rPr lang="sk-SK" sz="2600" dirty="0">
                <a:latin typeface="Arial" pitchFamily="34" charset="0"/>
                <a:cs typeface="Arial" pitchFamily="34" charset="0"/>
              </a:rPr>
              <a:t>citizens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1.7</a:t>
            </a:r>
            <a:r>
              <a:rPr lang="sk-SK" sz="2600" dirty="0">
                <a:latin typeface="Arial" pitchFamily="34" charset="0"/>
                <a:cs typeface="Arial" pitchFamily="34" charset="0"/>
              </a:rPr>
              <a:t>% of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Slovak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s)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ct val="170000"/>
              </a:lnSpc>
            </a:pPr>
            <a:r>
              <a:rPr lang="en-US" sz="2600" b="1" u="sng" dirty="0" smtClean="0">
                <a:latin typeface="Arial" pitchFamily="34" charset="0"/>
                <a:cs typeface="Arial" pitchFamily="34" charset="0"/>
              </a:rPr>
              <a:t>Others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: C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zechs </a:t>
            </a:r>
            <a:r>
              <a:rPr lang="sk-SK" sz="2600" dirty="0">
                <a:latin typeface="Arial" pitchFamily="34" charset="0"/>
                <a:cs typeface="Arial" pitchFamily="34" charset="0"/>
              </a:rPr>
              <a:t>(0.8%), Ruthenians and Ukrainians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mostly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in eastern </a:t>
            </a:r>
            <a:r>
              <a:rPr lang="sk-SK" sz="2600" dirty="0">
                <a:latin typeface="Arial" pitchFamily="34" charset="0"/>
                <a:cs typeface="Arial" pitchFamily="34" charset="0"/>
              </a:rPr>
              <a:t>Slovak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regions </a:t>
            </a:r>
          </a:p>
          <a:p>
            <a:endParaRPr lang="sk-SK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80E4-35DD-452A-8FA1-FD2459F6508E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8323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3429BD"/>
                </a:solidFill>
                <a:latin typeface="Bookman Old Style" pitchFamily="18" charset="0"/>
              </a:rPr>
              <a:t>I</a:t>
            </a:r>
            <a:r>
              <a:rPr lang="en-US" sz="2800" b="1" dirty="0" smtClean="0">
                <a:solidFill>
                  <a:srgbClr val="3429BD"/>
                </a:solidFill>
                <a:latin typeface="Bookman Old Style" pitchFamily="18" charset="0"/>
              </a:rPr>
              <a:t>. </a:t>
            </a:r>
            <a:r>
              <a:rPr lang="sk-SK" sz="2800" b="1" dirty="0" smtClean="0">
                <a:solidFill>
                  <a:srgbClr val="3429BD"/>
                </a:solidFill>
                <a:latin typeface="Bookman Old Style" pitchFamily="18" charset="0"/>
              </a:rPr>
              <a:t>Slovakia Facts </a:t>
            </a:r>
            <a:r>
              <a:rPr lang="en-US" sz="2800" b="1" dirty="0" smtClean="0">
                <a:solidFill>
                  <a:srgbClr val="3429BD"/>
                </a:solidFill>
                <a:latin typeface="Bookman Old Style" pitchFamily="18" charset="0"/>
              </a:rPr>
              <a:t>&amp;</a:t>
            </a:r>
            <a:r>
              <a:rPr lang="sk-SK" sz="2800" b="1" dirty="0" smtClean="0">
                <a:solidFill>
                  <a:srgbClr val="3429BD"/>
                </a:solidFill>
                <a:latin typeface="Bookman Old Style" pitchFamily="18" charset="0"/>
              </a:rPr>
              <a:t> General Information</a:t>
            </a:r>
            <a:endParaRPr lang="sk-SK" sz="3200" dirty="0">
              <a:latin typeface="Bookman Old Style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2179349"/>
              </p:ext>
            </p:extLst>
          </p:nvPr>
        </p:nvGraphicFramePr>
        <p:xfrm>
          <a:off x="539550" y="1124747"/>
          <a:ext cx="7992889" cy="30963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8259"/>
                <a:gridCol w="1149424"/>
                <a:gridCol w="1192200"/>
                <a:gridCol w="1281713"/>
                <a:gridCol w="2011293"/>
              </a:tblGrid>
              <a:tr h="344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Region</a:t>
                      </a:r>
                      <a:endParaRPr lang="sk-SK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Area/ km²</a:t>
                      </a:r>
                      <a:endParaRPr lang="sk-SK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Inhabitants</a:t>
                      </a:r>
                      <a:endParaRPr lang="sk-SK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842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Den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sity</a:t>
                      </a:r>
                      <a:r>
                        <a:rPr lang="sk-SK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/km²</a:t>
                      </a:r>
                      <a:endParaRPr lang="sk-SK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11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Districts</a:t>
                      </a:r>
                      <a:endParaRPr lang="sk-SK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440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u="non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Bratislava Region</a:t>
                      </a:r>
                      <a:endParaRPr lang="sk-SK" sz="1400" u="non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2,052.6</a:t>
                      </a:r>
                      <a:endParaRPr lang="sk-SK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603,699</a:t>
                      </a:r>
                      <a:endParaRPr lang="sk-SK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249</a:t>
                      </a:r>
                      <a:endParaRPr lang="sk-SK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sk-SK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440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u="non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Trnava Region</a:t>
                      </a:r>
                      <a:endParaRPr lang="sk-SK" sz="1400" u="non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4,174.2</a:t>
                      </a:r>
                      <a:endParaRPr lang="sk-SK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554,172</a:t>
                      </a:r>
                      <a:endParaRPr lang="sk-SK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133</a:t>
                      </a:r>
                      <a:endParaRPr lang="sk-SK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sk-SK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440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u="non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Trenčín Region</a:t>
                      </a:r>
                      <a:endParaRPr lang="sk-SK" sz="1400" u="non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4,501.9 </a:t>
                      </a:r>
                      <a:endParaRPr lang="sk-SK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600,386</a:t>
                      </a:r>
                      <a:endParaRPr lang="sk-SK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133</a:t>
                      </a:r>
                      <a:endParaRPr lang="sk-SK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sk-SK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440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u="non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Nitra Region</a:t>
                      </a:r>
                      <a:endParaRPr lang="sk-SK" sz="1400" u="non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6,343.4</a:t>
                      </a:r>
                      <a:endParaRPr lang="sk-SK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708,498</a:t>
                      </a:r>
                      <a:endParaRPr lang="sk-SK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112</a:t>
                      </a:r>
                      <a:endParaRPr lang="sk-SK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sk-SK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440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u="non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Žilina Region</a:t>
                      </a:r>
                      <a:endParaRPr lang="sk-SK" sz="1400" u="non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6,808.4</a:t>
                      </a:r>
                      <a:endParaRPr lang="sk-SK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694,763</a:t>
                      </a:r>
                      <a:endParaRPr lang="sk-SK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102</a:t>
                      </a:r>
                      <a:endParaRPr lang="sk-SK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sk-SK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440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u="non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Banská Bystrica Region</a:t>
                      </a:r>
                      <a:endParaRPr lang="sk-SK" sz="1400" u="non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9,454.8</a:t>
                      </a:r>
                      <a:endParaRPr lang="sk-SK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657,119</a:t>
                      </a:r>
                      <a:endParaRPr lang="sk-SK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sk-SK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sk-SK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440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u="non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Prešov Region</a:t>
                      </a:r>
                      <a:endParaRPr lang="sk-SK" sz="1400" u="non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8,974.5</a:t>
                      </a:r>
                      <a:endParaRPr lang="sk-SK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798,596</a:t>
                      </a:r>
                      <a:endParaRPr lang="sk-SK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  <a:endParaRPr lang="sk-SK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sk-SK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440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u="non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Košice Region</a:t>
                      </a:r>
                      <a:endParaRPr lang="sk-SK" sz="1400" u="non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6,751.9</a:t>
                      </a:r>
                      <a:endParaRPr lang="sk-SK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771,947</a:t>
                      </a:r>
                      <a:endParaRPr lang="sk-SK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114</a:t>
                      </a:r>
                      <a:endParaRPr lang="sk-SK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sk-SK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3073" name="Picture 1" descr="C:\Documents and Settings\EDSK 2.TREEDSK\Desktop\Kraje_Slovensk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00726"/>
            <a:ext cx="5400600" cy="263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80E4-35DD-452A-8FA1-FD2459F6508E}" type="slidenum">
              <a:rPr lang="sk-SK" smtClean="0"/>
              <a:t>7</a:t>
            </a:fld>
            <a:endParaRPr lang="sk-SK"/>
          </a:p>
        </p:txBody>
      </p:sp>
      <p:sp>
        <p:nvSpPr>
          <p:cNvPr id="3" name="Rectangle 2"/>
          <p:cNvSpPr/>
          <p:nvPr/>
        </p:nvSpPr>
        <p:spPr>
          <a:xfrm>
            <a:off x="6516216" y="6381328"/>
            <a:ext cx="2016224" cy="452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Source: slovakiasite.com</a:t>
            </a:r>
            <a:endParaRPr lang="sk-SK" sz="10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410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3429BD"/>
                </a:solidFill>
                <a:latin typeface="Bookman Old Style" pitchFamily="18" charset="0"/>
              </a:rPr>
              <a:t>I</a:t>
            </a:r>
            <a:r>
              <a:rPr lang="en-US" sz="2800" b="1" dirty="0" smtClean="0">
                <a:solidFill>
                  <a:srgbClr val="3429BD"/>
                </a:solidFill>
                <a:latin typeface="Bookman Old Style" pitchFamily="18" charset="0"/>
              </a:rPr>
              <a:t>. </a:t>
            </a:r>
            <a:r>
              <a:rPr lang="sk-SK" sz="2800" b="1" dirty="0" smtClean="0">
                <a:solidFill>
                  <a:srgbClr val="3429BD"/>
                </a:solidFill>
                <a:latin typeface="Bookman Old Style" pitchFamily="18" charset="0"/>
              </a:rPr>
              <a:t>Slovakia Facts </a:t>
            </a:r>
            <a:r>
              <a:rPr lang="en-US" sz="2800" b="1" dirty="0" smtClean="0">
                <a:solidFill>
                  <a:srgbClr val="3429BD"/>
                </a:solidFill>
                <a:latin typeface="Bookman Old Style" pitchFamily="18" charset="0"/>
              </a:rPr>
              <a:t>&amp;</a:t>
            </a:r>
            <a:r>
              <a:rPr lang="sk-SK" sz="2800" b="1" dirty="0" smtClean="0">
                <a:solidFill>
                  <a:srgbClr val="3429BD"/>
                </a:solidFill>
                <a:latin typeface="Bookman Old Style" pitchFamily="18" charset="0"/>
              </a:rPr>
              <a:t> General Information</a:t>
            </a:r>
            <a:endParaRPr lang="sk-SK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11256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sk-SK" sz="4400" b="1" u="sng" dirty="0">
                <a:latin typeface="Arial" pitchFamily="34" charset="0"/>
                <a:cs typeface="Arial" pitchFamily="34" charset="0"/>
              </a:rPr>
              <a:t>The largest cities of </a:t>
            </a:r>
            <a:r>
              <a:rPr lang="sk-SK" sz="4400" b="1" u="sng" dirty="0" smtClean="0">
                <a:latin typeface="Arial" pitchFamily="34" charset="0"/>
                <a:cs typeface="Arial" pitchFamily="34" charset="0"/>
              </a:rPr>
              <a:t>Slovakia</a:t>
            </a:r>
            <a:endParaRPr lang="en-US" sz="4400" b="1" u="sng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sk-SK" dirty="0">
              <a:latin typeface="Arial" pitchFamily="34" charset="0"/>
              <a:cs typeface="Arial" pitchFamily="34" charset="0"/>
            </a:endParaRPr>
          </a:p>
          <a:p>
            <a:pPr marL="800100" lvl="2" indent="0">
              <a:lnSpc>
                <a:spcPct val="160000"/>
              </a:lnSpc>
              <a:buNone/>
            </a:pPr>
            <a:r>
              <a:rPr lang="sk-SK" sz="3300" b="1" u="sng" dirty="0" smtClean="0">
                <a:latin typeface="Arial" pitchFamily="34" charset="0"/>
                <a:cs typeface="Arial" pitchFamily="34" charset="0"/>
              </a:rPr>
              <a:t>Bratislava</a:t>
            </a:r>
            <a:r>
              <a:rPr lang="sk-SK" sz="3300" dirty="0" smtClean="0">
                <a:latin typeface="Arial" pitchFamily="34" charset="0"/>
                <a:cs typeface="Arial" pitchFamily="34" charset="0"/>
              </a:rPr>
              <a:t> - 428,672 inhabitants</a:t>
            </a:r>
            <a:br>
              <a:rPr lang="sk-SK" sz="3300" dirty="0" smtClean="0">
                <a:latin typeface="Arial" pitchFamily="34" charset="0"/>
                <a:cs typeface="Arial" pitchFamily="34" charset="0"/>
              </a:rPr>
            </a:br>
            <a:r>
              <a:rPr lang="sk-SK" sz="3300" b="1" u="sng" dirty="0" smtClean="0">
                <a:latin typeface="Arial" pitchFamily="34" charset="0"/>
                <a:cs typeface="Arial" pitchFamily="34" charset="0"/>
              </a:rPr>
              <a:t>Kosice</a:t>
            </a:r>
            <a:r>
              <a:rPr lang="sk-SK" sz="3300" dirty="0" smtClean="0">
                <a:latin typeface="Arial" pitchFamily="34" charset="0"/>
                <a:cs typeface="Arial" pitchFamily="34" charset="0"/>
              </a:rPr>
              <a:t> - 240,915 inhabitants</a:t>
            </a:r>
            <a:br>
              <a:rPr lang="sk-SK" sz="3300" dirty="0" smtClean="0">
                <a:latin typeface="Arial" pitchFamily="34" charset="0"/>
                <a:cs typeface="Arial" pitchFamily="34" charset="0"/>
              </a:rPr>
            </a:br>
            <a:r>
              <a:rPr lang="sk-SK" sz="3300" b="1" u="sng" dirty="0" smtClean="0">
                <a:latin typeface="Arial" pitchFamily="34" charset="0"/>
                <a:cs typeface="Arial" pitchFamily="34" charset="0"/>
              </a:rPr>
              <a:t>Presov</a:t>
            </a:r>
            <a:r>
              <a:rPr lang="sk-SK" sz="3300" dirty="0" smtClean="0">
                <a:latin typeface="Arial" pitchFamily="34" charset="0"/>
                <a:cs typeface="Arial" pitchFamily="34" charset="0"/>
              </a:rPr>
              <a:t> - 92,687 inhabitants</a:t>
            </a:r>
            <a:br>
              <a:rPr lang="sk-SK" sz="3300" dirty="0" smtClean="0">
                <a:latin typeface="Arial" pitchFamily="34" charset="0"/>
                <a:cs typeface="Arial" pitchFamily="34" charset="0"/>
              </a:rPr>
            </a:br>
            <a:r>
              <a:rPr lang="sk-SK" sz="3300" b="1" u="sng" dirty="0" smtClean="0">
                <a:latin typeface="Arial" pitchFamily="34" charset="0"/>
                <a:cs typeface="Arial" pitchFamily="34" charset="0"/>
              </a:rPr>
              <a:t>Nitra</a:t>
            </a:r>
            <a:r>
              <a:rPr lang="sk-SK" sz="3300" dirty="0" smtClean="0">
                <a:latin typeface="Arial" pitchFamily="34" charset="0"/>
                <a:cs typeface="Arial" pitchFamily="34" charset="0"/>
              </a:rPr>
              <a:t> - 87,357 inhabitants</a:t>
            </a:r>
            <a:br>
              <a:rPr lang="sk-SK" sz="3300" dirty="0" smtClean="0">
                <a:latin typeface="Arial" pitchFamily="34" charset="0"/>
                <a:cs typeface="Arial" pitchFamily="34" charset="0"/>
              </a:rPr>
            </a:br>
            <a:r>
              <a:rPr lang="sk-SK" sz="3300" b="1" u="sng" dirty="0" smtClean="0">
                <a:latin typeface="Arial" pitchFamily="34" charset="0"/>
                <a:cs typeface="Arial" pitchFamily="34" charset="0"/>
              </a:rPr>
              <a:t>Zilina</a:t>
            </a:r>
            <a:r>
              <a:rPr lang="sk-SK" sz="3300" dirty="0" smtClean="0">
                <a:latin typeface="Arial" pitchFamily="34" charset="0"/>
                <a:cs typeface="Arial" pitchFamily="34" charset="0"/>
              </a:rPr>
              <a:t> - 86,685 inhabitants</a:t>
            </a:r>
            <a:br>
              <a:rPr lang="sk-SK" sz="3300" dirty="0" smtClean="0">
                <a:latin typeface="Arial" pitchFamily="34" charset="0"/>
                <a:cs typeface="Arial" pitchFamily="34" charset="0"/>
              </a:rPr>
            </a:br>
            <a:r>
              <a:rPr lang="sk-SK" sz="3300" b="1" u="sng" dirty="0" smtClean="0">
                <a:latin typeface="Arial" pitchFamily="34" charset="0"/>
                <a:cs typeface="Arial" pitchFamily="34" charset="0"/>
              </a:rPr>
              <a:t>Banska Bystrica</a:t>
            </a:r>
            <a:r>
              <a:rPr lang="sk-SK" sz="3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3300" dirty="0" smtClean="0">
                <a:latin typeface="Arial" pitchFamily="34" charset="0"/>
                <a:cs typeface="Arial" pitchFamily="34" charset="0"/>
              </a:rPr>
              <a:t>- 84,919 inhabitants</a:t>
            </a:r>
            <a:br>
              <a:rPr lang="sk-SK" sz="3300" dirty="0" smtClean="0">
                <a:latin typeface="Arial" pitchFamily="34" charset="0"/>
                <a:cs typeface="Arial" pitchFamily="34" charset="0"/>
              </a:rPr>
            </a:br>
            <a:r>
              <a:rPr lang="sk-SK" sz="3300" b="1" u="sng" dirty="0" smtClean="0">
                <a:latin typeface="Arial" pitchFamily="34" charset="0"/>
                <a:cs typeface="Arial" pitchFamily="34" charset="0"/>
              </a:rPr>
              <a:t>Trnava</a:t>
            </a:r>
            <a:r>
              <a:rPr lang="sk-SK" sz="3300" dirty="0" smtClean="0">
                <a:latin typeface="Arial" pitchFamily="34" charset="0"/>
                <a:cs typeface="Arial" pitchFamily="34" charset="0"/>
              </a:rPr>
              <a:t> - 70,191 inhabitants</a:t>
            </a:r>
            <a:br>
              <a:rPr lang="sk-SK" sz="3300" dirty="0" smtClean="0">
                <a:latin typeface="Arial" pitchFamily="34" charset="0"/>
                <a:cs typeface="Arial" pitchFamily="34" charset="0"/>
              </a:rPr>
            </a:br>
            <a:r>
              <a:rPr lang="sk-SK" sz="3300" b="1" u="sng" dirty="0" smtClean="0">
                <a:latin typeface="Arial" pitchFamily="34" charset="0"/>
                <a:cs typeface="Arial" pitchFamily="34" charset="0"/>
              </a:rPr>
              <a:t>Martin</a:t>
            </a:r>
            <a:r>
              <a:rPr lang="sk-SK" sz="3300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sk-SK" sz="3300" dirty="0" smtClean="0">
                <a:latin typeface="Arial" pitchFamily="34" charset="0"/>
                <a:cs typeface="Arial" pitchFamily="34" charset="0"/>
              </a:rPr>
              <a:t>60,772 inhabitants</a:t>
            </a:r>
            <a:br>
              <a:rPr lang="sk-SK" sz="3300" dirty="0" smtClean="0">
                <a:latin typeface="Arial" pitchFamily="34" charset="0"/>
                <a:cs typeface="Arial" pitchFamily="34" charset="0"/>
              </a:rPr>
            </a:br>
            <a:r>
              <a:rPr lang="sk-SK" sz="3300" b="1" u="sng" dirty="0" smtClean="0">
                <a:latin typeface="Arial" pitchFamily="34" charset="0"/>
                <a:cs typeface="Arial" pitchFamily="34" charset="0"/>
              </a:rPr>
              <a:t>Trencin</a:t>
            </a:r>
            <a:r>
              <a:rPr lang="sk-SK" sz="3300" dirty="0" smtClean="0">
                <a:latin typeface="Arial" pitchFamily="34" charset="0"/>
                <a:cs typeface="Arial" pitchFamily="34" charset="0"/>
              </a:rPr>
              <a:t> - 58,872 inhabitants</a:t>
            </a:r>
            <a:br>
              <a:rPr lang="sk-SK" sz="3300" dirty="0" smtClean="0">
                <a:latin typeface="Arial" pitchFamily="34" charset="0"/>
                <a:cs typeface="Arial" pitchFamily="34" charset="0"/>
              </a:rPr>
            </a:br>
            <a:r>
              <a:rPr lang="sk-SK" sz="3300" b="1" u="sng" dirty="0" smtClean="0">
                <a:latin typeface="Arial" pitchFamily="34" charset="0"/>
                <a:cs typeface="Arial" pitchFamily="34" charset="0"/>
              </a:rPr>
              <a:t>Poprad</a:t>
            </a:r>
            <a:r>
              <a:rPr lang="sk-SK" sz="3300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sk-SK" sz="3300" dirty="0" smtClean="0">
                <a:latin typeface="Arial" pitchFamily="34" charset="0"/>
                <a:cs typeface="Arial" pitchFamily="34" charset="0"/>
              </a:rPr>
              <a:t>55,037 inhabitants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80E4-35DD-452A-8FA1-FD2459F6508E}" type="slidenum">
              <a:rPr lang="sk-SK" smtClean="0"/>
              <a:t>8</a:t>
            </a:fld>
            <a:endParaRPr lang="sk-SK"/>
          </a:p>
        </p:txBody>
      </p:sp>
      <p:sp>
        <p:nvSpPr>
          <p:cNvPr id="5" name="Rectangle 4"/>
          <p:cNvSpPr/>
          <p:nvPr/>
        </p:nvSpPr>
        <p:spPr>
          <a:xfrm>
            <a:off x="6660232" y="6512133"/>
            <a:ext cx="158569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1100" dirty="0"/>
              <a:t>Source: slovakiasite.com</a:t>
            </a:r>
          </a:p>
        </p:txBody>
      </p:sp>
    </p:spTree>
    <p:extLst>
      <p:ext uri="{BB962C8B-B14F-4D97-AF65-F5344CB8AC3E}">
        <p14:creationId xmlns:p14="http://schemas.microsoft.com/office/powerpoint/2010/main" val="18750313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3429BD"/>
                </a:solidFill>
                <a:latin typeface="Bookman Old Style" pitchFamily="18" charset="0"/>
              </a:rPr>
              <a:t>I. </a:t>
            </a:r>
            <a:r>
              <a:rPr lang="sk-SK" sz="2800" b="1" dirty="0" smtClean="0">
                <a:solidFill>
                  <a:srgbClr val="3429BD"/>
                </a:solidFill>
                <a:latin typeface="Bookman Old Style" pitchFamily="18" charset="0"/>
              </a:rPr>
              <a:t>Slovakia Facts </a:t>
            </a:r>
            <a:r>
              <a:rPr lang="en-US" sz="2800" b="1" dirty="0" smtClean="0">
                <a:solidFill>
                  <a:srgbClr val="3429BD"/>
                </a:solidFill>
                <a:latin typeface="Bookman Old Style" pitchFamily="18" charset="0"/>
              </a:rPr>
              <a:t>&amp;</a:t>
            </a:r>
            <a:r>
              <a:rPr lang="sk-SK" sz="2800" b="1" dirty="0" smtClean="0">
                <a:solidFill>
                  <a:srgbClr val="3429BD"/>
                </a:solidFill>
                <a:latin typeface="Bookman Old Style" pitchFamily="18" charset="0"/>
              </a:rPr>
              <a:t> General Information</a:t>
            </a:r>
            <a:endParaRPr lang="sk-SK" sz="2800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u="sng" dirty="0" smtClean="0">
                <a:latin typeface="Arial" pitchFamily="34" charset="0"/>
                <a:cs typeface="Arial" pitchFamily="34" charset="0"/>
              </a:rPr>
              <a:t>Membership in international organisations</a:t>
            </a:r>
            <a:endParaRPr lang="en-US" sz="2400" b="1" u="sng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050" b="1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NATO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sk-SK" sz="2400" dirty="0">
                <a:latin typeface="Arial" pitchFamily="34" charset="0"/>
                <a:cs typeface="Arial" pitchFamily="34" charset="0"/>
              </a:rPr>
              <a:t>29 March 2004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2400" dirty="0" smtClean="0">
                <a:latin typeface="Arial" pitchFamily="34" charset="0"/>
                <a:cs typeface="Arial" pitchFamily="34" charset="0"/>
              </a:rPr>
              <a:t>		European Union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1 May 2004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United Nations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1993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					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Schengen Agreement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21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December 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2007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Others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(WHO, WTO, IMF, OECD, UNESCO..)</a:t>
            </a:r>
            <a:endParaRPr lang="sk-SK" sz="2400" dirty="0" smtClean="0">
              <a:latin typeface="Arial" pitchFamily="34" charset="0"/>
              <a:cs typeface="Arial" pitchFamily="34" charset="0"/>
            </a:endParaRPr>
          </a:p>
          <a:p>
            <a:endParaRPr lang="sk-SK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80E4-35DD-452A-8FA1-FD2459F6508E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66317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1869</Words>
  <Application>Microsoft Office PowerPoint</Application>
  <PresentationFormat>On-screen Show (4:3)</PresentationFormat>
  <Paragraphs>857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The Slovak Republic</vt:lpstr>
      <vt:lpstr>CONTENT</vt:lpstr>
      <vt:lpstr>Slovakia in Central Europe</vt:lpstr>
      <vt:lpstr>I. Slovakia Facts &amp; General Information</vt:lpstr>
      <vt:lpstr>I. Slovakia Facts &amp; General Information</vt:lpstr>
      <vt:lpstr>I. Slovakia Facts &amp; General Information</vt:lpstr>
      <vt:lpstr>I. Slovakia Facts &amp; General Information</vt:lpstr>
      <vt:lpstr>I. Slovakia Facts &amp; General Information</vt:lpstr>
      <vt:lpstr>I. Slovakia Facts &amp; General Information</vt:lpstr>
      <vt:lpstr>II. Slovakia's Economy </vt:lpstr>
      <vt:lpstr>II. Slovakia's Economy </vt:lpstr>
      <vt:lpstr>II. Slovakia's Economy </vt:lpstr>
      <vt:lpstr>II. Slovakia's Economy </vt:lpstr>
      <vt:lpstr>II. Slovakia's Economy </vt:lpstr>
      <vt:lpstr>II. Slovakia's Economy </vt:lpstr>
      <vt:lpstr>II. Slovakia's Economy </vt:lpstr>
      <vt:lpstr>II. Slovakia's Economy </vt:lpstr>
      <vt:lpstr>III. Slovakia´s Bilateral Trade &amp; Investment Relations</vt:lpstr>
      <vt:lpstr>III. Slovakia´s Bilateral Trade &amp; Investment Relations </vt:lpstr>
      <vt:lpstr>III. Slovakia´s Bilateral Trade &amp; Investment Relations </vt:lpstr>
      <vt:lpstr>III. Slovakia´s Bilateral Trade &amp; Investment Relations </vt:lpstr>
      <vt:lpstr>III. Slovakia´s Bilateral Trade &amp; Investment Relations </vt:lpstr>
      <vt:lpstr>III. Slovakia´s Bilateral Trade &amp; Investment Relations </vt:lpstr>
      <vt:lpstr>III. Slovakia´s Bilateral Trade &amp; Investment Relations </vt:lpstr>
      <vt:lpstr>II. Slovakia's Economy </vt:lpstr>
      <vt:lpstr>III. Slovakia´s Bilateral Trade &amp; Investment Relations</vt:lpstr>
      <vt:lpstr>III. Slovakia´s Bilateral Trade &amp; Investment Relations</vt:lpstr>
      <vt:lpstr>IV. Taipei Representative Office in Bratislava Economic Division</vt:lpstr>
      <vt:lpstr>IV. Taipei Representative Office in Bratislava Economic Division</vt:lpstr>
      <vt:lpstr>IV. Taipei Representative Office in Bratislava Economic Division 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Slovak Republic</dc:title>
  <dc:creator>EDSK 2</dc:creator>
  <cp:lastModifiedBy>EDSK 2</cp:lastModifiedBy>
  <cp:revision>302</cp:revision>
  <dcterms:created xsi:type="dcterms:W3CDTF">2013-01-17T09:15:43Z</dcterms:created>
  <dcterms:modified xsi:type="dcterms:W3CDTF">2013-02-21T10:42:21Z</dcterms:modified>
</cp:coreProperties>
</file>